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58" r:id="rId5"/>
    <p:sldId id="261" r:id="rId6"/>
    <p:sldId id="267" r:id="rId7"/>
    <p:sldId id="262" r:id="rId8"/>
    <p:sldId id="263" r:id="rId9"/>
    <p:sldId id="268" r:id="rId10"/>
    <p:sldId id="264" r:id="rId11"/>
    <p:sldId id="265" r:id="rId12"/>
    <p:sldId id="266" r:id="rId13"/>
    <p:sldId id="269" r:id="rId14"/>
    <p:sldId id="270" r:id="rId15"/>
    <p:sldId id="271" r:id="rId16"/>
    <p:sldId id="272" r:id="rId17"/>
    <p:sldId id="278" r:id="rId18"/>
    <p:sldId id="260" r:id="rId19"/>
    <p:sldId id="273" r:id="rId20"/>
    <p:sldId id="274" r:id="rId21"/>
    <p:sldId id="275" r:id="rId22"/>
    <p:sldId id="276" r:id="rId23"/>
    <p:sldId id="279" r:id="rId24"/>
    <p:sldId id="280" r:id="rId25"/>
    <p:sldId id="281" r:id="rId26"/>
    <p:sldId id="282" r:id="rId27"/>
    <p:sldId id="283" r:id="rId28"/>
    <p:sldId id="289" r:id="rId29"/>
    <p:sldId id="284" r:id="rId30"/>
    <p:sldId id="285" r:id="rId31"/>
    <p:sldId id="286" r:id="rId32"/>
    <p:sldId id="287" r:id="rId33"/>
    <p:sldId id="290" r:id="rId34"/>
    <p:sldId id="291" r:id="rId35"/>
    <p:sldId id="292" r:id="rId36"/>
    <p:sldId id="293" r:id="rId37"/>
    <p:sldId id="305" r:id="rId38"/>
    <p:sldId id="294" r:id="rId39"/>
    <p:sldId id="295" r:id="rId40"/>
    <p:sldId id="296" r:id="rId41"/>
    <p:sldId id="301" r:id="rId42"/>
    <p:sldId id="303" r:id="rId43"/>
    <p:sldId id="304" r:id="rId44"/>
    <p:sldId id="297" r:id="rId45"/>
    <p:sldId id="298" r:id="rId46"/>
    <p:sldId id="299" r:id="rId47"/>
    <p:sldId id="306" r:id="rId48"/>
    <p:sldId id="307" r:id="rId49"/>
    <p:sldId id="308" r:id="rId50"/>
    <p:sldId id="309" r:id="rId51"/>
    <p:sldId id="310" r:id="rId52"/>
    <p:sldId id="311" r:id="rId53"/>
    <p:sldId id="312" r:id="rId54"/>
    <p:sldId id="313" r:id="rId55"/>
    <p:sldId id="314" r:id="rId56"/>
    <p:sldId id="315" r:id="rId57"/>
    <p:sldId id="316" r:id="rId58"/>
    <p:sldId id="318" r:id="rId59"/>
    <p:sldId id="319" r:id="rId60"/>
    <p:sldId id="320" r:id="rId61"/>
    <p:sldId id="321" r:id="rId62"/>
    <p:sldId id="322" r:id="rId63"/>
    <p:sldId id="329" r:id="rId64"/>
    <p:sldId id="330" r:id="rId65"/>
    <p:sldId id="331" r:id="rId66"/>
    <p:sldId id="332" r:id="rId67"/>
    <p:sldId id="333" r:id="rId68"/>
    <p:sldId id="334" r:id="rId69"/>
    <p:sldId id="335" r:id="rId70"/>
    <p:sldId id="336" r:id="rId71"/>
    <p:sldId id="337" r:id="rId72"/>
    <p:sldId id="323" r:id="rId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EF7D"/>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58" autoAdjust="0"/>
    <p:restoredTop sz="94660"/>
  </p:normalViewPr>
  <p:slideViewPr>
    <p:cSldViewPr snapToGrid="0">
      <p:cViewPr varScale="1">
        <p:scale>
          <a:sx n="72" d="100"/>
          <a:sy n="72" d="100"/>
        </p:scale>
        <p:origin x="70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pt-BR"/>
              <a:t>Clique para editar o título Mestre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48A87A34-81AB-432B-8DAE-1953F412C126}" type="datetimeFigureOut">
              <a:rPr lang="en-US" dirty="0"/>
              <a:t>8/24/2019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48A87A34-81AB-432B-8DAE-1953F412C126}" type="datetimeFigureOut">
              <a:rPr lang="en-US" dirty="0"/>
              <a:t>8/24/2019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pt-BR"/>
              <a:t>Clique para editar o título Mestre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48A87A34-81AB-432B-8DAE-1953F412C126}" type="datetimeFigureOut">
              <a:rPr lang="en-US" dirty="0"/>
              <a:t>8/24/2019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48A87A34-81AB-432B-8DAE-1953F412C126}" type="datetimeFigureOut">
              <a:rPr lang="en-US" dirty="0"/>
              <a:t>8/24/2019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pt-BR"/>
              <a:t>Clique para editar o título Mestre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fld id="{48A87A34-81AB-432B-8DAE-1953F412C126}" type="datetimeFigureOut">
              <a:rPr lang="en-US" dirty="0"/>
              <a:t>8/24/2019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pt-BR"/>
              <a:t>Clique para editar o título Mestre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fld id="{48A87A34-81AB-432B-8DAE-1953F412C126}" type="datetimeFigureOut">
              <a:rPr lang="en-US" dirty="0"/>
              <a:t>8/24/2019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pt-BR"/>
              <a:t>Clique para editar o título Mestre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pt-BR"/>
              <a:t>Clique para editar o título Mestre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pt-BR"/>
              <a:t>Clique para editar o título Mestre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pt-BR"/>
              <a:t>Clique para editar o título Mestre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48A87A34-81AB-432B-8DAE-1953F412C126}" type="datetimeFigureOut">
              <a:rPr lang="en-US" dirty="0"/>
              <a:t>8/24/2019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pt-BR"/>
              <a:t>Clique para editar o título Mestre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8/24/2019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2" name="Content Placeholder 3"/>
          <p:cNvSpPr>
            <a:spLocks noGrp="1"/>
          </p:cNvSpPr>
          <p:nvPr>
            <p:ph sz="quarter" idx="13"/>
          </p:nvPr>
        </p:nvSpPr>
        <p:spPr>
          <a:xfrm>
            <a:off x="913774" y="3051012"/>
            <a:ext cx="5106027" cy="2740187"/>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3" name="Content Placeholder 5"/>
          <p:cNvSpPr>
            <a:spLocks noGrp="1"/>
          </p:cNvSpPr>
          <p:nvPr>
            <p:ph sz="quarter" idx="14"/>
          </p:nvPr>
        </p:nvSpPr>
        <p:spPr>
          <a:xfrm>
            <a:off x="6172200" y="3051012"/>
            <a:ext cx="5105401" cy="2740187"/>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8/24/2019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8/24/2019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8/24/2019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pt-BR"/>
              <a:t>Clique para editar o título Mestre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48A87A34-81AB-432B-8DAE-1953F412C126}" type="datetimeFigureOut">
              <a:rPr lang="en-US" dirty="0"/>
              <a:t>8/24/2019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48A87A34-81AB-432B-8DAE-1953F412C126}" type="datetimeFigureOut">
              <a:rPr lang="en-US" dirty="0"/>
              <a:t>8/24/2019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8/24/2019</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8C16603-80EF-472E-8FBC-C82217AE370C}"/>
              </a:ext>
            </a:extLst>
          </p:cNvPr>
          <p:cNvSpPr>
            <a:spLocks noGrp="1"/>
          </p:cNvSpPr>
          <p:nvPr>
            <p:ph type="ctrTitle"/>
          </p:nvPr>
        </p:nvSpPr>
        <p:spPr>
          <a:xfrm>
            <a:off x="-503583" y="1878495"/>
            <a:ext cx="8930240" cy="1643269"/>
          </a:xfrm>
        </p:spPr>
        <p:txBody>
          <a:bodyPr>
            <a:noAutofit/>
          </a:bodyPr>
          <a:lstStyle/>
          <a:p>
            <a:r>
              <a:rPr lang="pt-BR" sz="6600" dirty="0">
                <a:latin typeface="Arial Black" panose="020B0A04020102020204" pitchFamily="34" charset="0"/>
              </a:rPr>
              <a:t>Os ministérios litúrgicos</a:t>
            </a:r>
          </a:p>
        </p:txBody>
      </p:sp>
      <p:sp>
        <p:nvSpPr>
          <p:cNvPr id="3" name="Subtítulo 2">
            <a:extLst>
              <a:ext uri="{FF2B5EF4-FFF2-40B4-BE49-F238E27FC236}">
                <a16:creationId xmlns="" xmlns:a16="http://schemas.microsoft.com/office/drawing/2014/main" id="{328529E7-61E7-48EB-BEAB-D2FFCACBB249}"/>
              </a:ext>
            </a:extLst>
          </p:cNvPr>
          <p:cNvSpPr>
            <a:spLocks noGrp="1"/>
          </p:cNvSpPr>
          <p:nvPr>
            <p:ph type="subTitle" idx="1"/>
          </p:nvPr>
        </p:nvSpPr>
        <p:spPr>
          <a:xfrm>
            <a:off x="1285462" y="5261113"/>
            <a:ext cx="10508111" cy="745434"/>
          </a:xfrm>
        </p:spPr>
        <p:txBody>
          <a:bodyPr>
            <a:noAutofit/>
          </a:bodyPr>
          <a:lstStyle/>
          <a:p>
            <a:pPr algn="r"/>
            <a:endParaRPr lang="pt-BR" sz="1800" dirty="0">
              <a:solidFill>
                <a:schemeClr val="tx1"/>
              </a:solidFill>
              <a:latin typeface="Arial Black" panose="020B0A04020102020204" pitchFamily="34" charset="0"/>
            </a:endParaRPr>
          </a:p>
          <a:p>
            <a:pPr algn="r"/>
            <a:r>
              <a:rPr lang="pt-BR" sz="1800" cap="none" dirty="0">
                <a:solidFill>
                  <a:schemeClr val="tx1"/>
                </a:solidFill>
                <a:latin typeface="Arial Black" panose="020B0A04020102020204" pitchFamily="34" charset="0"/>
              </a:rPr>
              <a:t>Pe. Leonardo José de Souza Pinheiro</a:t>
            </a:r>
          </a:p>
          <a:p>
            <a:pPr algn="r"/>
            <a:r>
              <a:rPr lang="pt-BR" sz="1800" cap="none" dirty="0">
                <a:solidFill>
                  <a:schemeClr val="tx1"/>
                </a:solidFill>
                <a:latin typeface="Arial Black" panose="020B0A04020102020204" pitchFamily="34" charset="0"/>
              </a:rPr>
              <a:t>Assessor da Comissão Nacional de Liturgia da CNBB</a:t>
            </a:r>
          </a:p>
        </p:txBody>
      </p:sp>
      <p:pic>
        <p:nvPicPr>
          <p:cNvPr id="4" name="Imagem 3">
            <a:extLst>
              <a:ext uri="{FF2B5EF4-FFF2-40B4-BE49-F238E27FC236}">
                <a16:creationId xmlns="" xmlns:a16="http://schemas.microsoft.com/office/drawing/2014/main" id="{20890761-3667-4C92-A30E-E2E7CE6E5619}"/>
              </a:ext>
            </a:extLst>
          </p:cNvPr>
          <p:cNvPicPr>
            <a:picLocks noChangeAspect="1"/>
          </p:cNvPicPr>
          <p:nvPr/>
        </p:nvPicPr>
        <p:blipFill>
          <a:blip r:embed="rId2"/>
          <a:stretch>
            <a:fillRect/>
          </a:stretch>
        </p:blipFill>
        <p:spPr>
          <a:xfrm>
            <a:off x="8014611" y="228599"/>
            <a:ext cx="4177389" cy="3743739"/>
          </a:xfrm>
          <a:prstGeom prst="rect">
            <a:avLst/>
          </a:prstGeom>
        </p:spPr>
      </p:pic>
    </p:spTree>
    <p:extLst>
      <p:ext uri="{BB962C8B-B14F-4D97-AF65-F5344CB8AC3E}">
        <p14:creationId xmlns:p14="http://schemas.microsoft.com/office/powerpoint/2010/main" val="27297964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2D09847-A034-4BEF-9816-1F1110BFD023}"/>
              </a:ext>
            </a:extLst>
          </p:cNvPr>
          <p:cNvSpPr>
            <a:spLocks noGrp="1"/>
          </p:cNvSpPr>
          <p:nvPr>
            <p:ph type="title"/>
          </p:nvPr>
        </p:nvSpPr>
        <p:spPr>
          <a:xfrm>
            <a:off x="913774" y="19705"/>
            <a:ext cx="10364451" cy="1596177"/>
          </a:xfrm>
        </p:spPr>
        <p:txBody>
          <a:bodyPr/>
          <a:lstStyle/>
          <a:p>
            <a:r>
              <a:rPr lang="pt-BR" dirty="0">
                <a:effectLst>
                  <a:outerShdw blurRad="38100" dist="38100" dir="2700000" algn="tl">
                    <a:srgbClr val="000000">
                      <a:alpha val="43137"/>
                    </a:srgbClr>
                  </a:outerShdw>
                </a:effectLst>
                <a:latin typeface="Arial Black" panose="020B0A04020102020204" pitchFamily="34" charset="0"/>
              </a:rPr>
              <a:t>Tipos de ministérios:</a:t>
            </a:r>
          </a:p>
        </p:txBody>
      </p:sp>
      <p:sp>
        <p:nvSpPr>
          <p:cNvPr id="3" name="Espaço Reservado para Conteúdo 2">
            <a:extLst>
              <a:ext uri="{FF2B5EF4-FFF2-40B4-BE49-F238E27FC236}">
                <a16:creationId xmlns="" xmlns:a16="http://schemas.microsoft.com/office/drawing/2014/main" id="{2FFA55AC-79DE-44C9-8C1C-F8C08FD99C15}"/>
              </a:ext>
            </a:extLst>
          </p:cNvPr>
          <p:cNvSpPr>
            <a:spLocks noGrp="1"/>
          </p:cNvSpPr>
          <p:nvPr>
            <p:ph sz="quarter" idx="13"/>
          </p:nvPr>
        </p:nvSpPr>
        <p:spPr>
          <a:xfrm>
            <a:off x="649355" y="1341553"/>
            <a:ext cx="10853532" cy="3424107"/>
          </a:xfrm>
        </p:spPr>
        <p:txBody>
          <a:bodyPr/>
          <a:lstStyle/>
          <a:p>
            <a:r>
              <a:rPr lang="pt-BR" sz="3600" b="1" dirty="0">
                <a:effectLst>
                  <a:outerShdw blurRad="38100" dist="38100" dir="2700000" algn="tl">
                    <a:srgbClr val="000000">
                      <a:alpha val="43137"/>
                    </a:srgbClr>
                  </a:outerShdw>
                </a:effectLst>
              </a:rPr>
              <a:t>Ordenados</a:t>
            </a:r>
          </a:p>
          <a:p>
            <a:pPr marL="0" indent="0">
              <a:buNone/>
            </a:pPr>
            <a:r>
              <a:rPr lang="pt-BR" sz="2800" cap="none" dirty="0"/>
              <a:t>Uma pessoa é configurada a Cristo como pastor e mestre, por meio do sacramento da ORDEM. Exerce, em geral o Ministério da Presidência.</a:t>
            </a:r>
          </a:p>
        </p:txBody>
      </p:sp>
      <p:pic>
        <p:nvPicPr>
          <p:cNvPr id="4" name="Imagem 3">
            <a:extLst>
              <a:ext uri="{FF2B5EF4-FFF2-40B4-BE49-F238E27FC236}">
                <a16:creationId xmlns="" xmlns:a16="http://schemas.microsoft.com/office/drawing/2014/main" id="{E7237AB8-D4DA-4F36-9F75-3299179BCE7E}"/>
              </a:ext>
            </a:extLst>
          </p:cNvPr>
          <p:cNvPicPr>
            <a:picLocks noChangeAspect="1"/>
          </p:cNvPicPr>
          <p:nvPr/>
        </p:nvPicPr>
        <p:blipFill>
          <a:blip r:embed="rId2"/>
          <a:stretch>
            <a:fillRect/>
          </a:stretch>
        </p:blipFill>
        <p:spPr>
          <a:xfrm>
            <a:off x="1195286" y="3761905"/>
            <a:ext cx="2594520" cy="2836261"/>
          </a:xfrm>
          <a:prstGeom prst="rect">
            <a:avLst/>
          </a:prstGeom>
        </p:spPr>
      </p:pic>
      <p:pic>
        <p:nvPicPr>
          <p:cNvPr id="5" name="Imagem 4">
            <a:extLst>
              <a:ext uri="{FF2B5EF4-FFF2-40B4-BE49-F238E27FC236}">
                <a16:creationId xmlns="" xmlns:a16="http://schemas.microsoft.com/office/drawing/2014/main" id="{0A9E8539-1285-4D65-83EE-4937B73CAFB2}"/>
              </a:ext>
            </a:extLst>
          </p:cNvPr>
          <p:cNvPicPr>
            <a:picLocks noChangeAspect="1"/>
          </p:cNvPicPr>
          <p:nvPr/>
        </p:nvPicPr>
        <p:blipFill>
          <a:blip r:embed="rId3"/>
          <a:stretch>
            <a:fillRect/>
          </a:stretch>
        </p:blipFill>
        <p:spPr>
          <a:xfrm>
            <a:off x="8483987" y="3373034"/>
            <a:ext cx="3123984" cy="2785252"/>
          </a:xfrm>
          <a:prstGeom prst="rect">
            <a:avLst/>
          </a:prstGeom>
        </p:spPr>
      </p:pic>
      <p:pic>
        <p:nvPicPr>
          <p:cNvPr id="6" name="Imagem 5">
            <a:extLst>
              <a:ext uri="{FF2B5EF4-FFF2-40B4-BE49-F238E27FC236}">
                <a16:creationId xmlns="" xmlns:a16="http://schemas.microsoft.com/office/drawing/2014/main" id="{3272923E-C352-4545-866E-5B4A63CCE2A3}"/>
              </a:ext>
            </a:extLst>
          </p:cNvPr>
          <p:cNvPicPr>
            <a:picLocks noChangeAspect="1"/>
          </p:cNvPicPr>
          <p:nvPr/>
        </p:nvPicPr>
        <p:blipFill>
          <a:blip r:embed="rId4"/>
          <a:stretch>
            <a:fillRect/>
          </a:stretch>
        </p:blipFill>
        <p:spPr>
          <a:xfrm>
            <a:off x="4335737" y="3901292"/>
            <a:ext cx="3644348" cy="2687996"/>
          </a:xfrm>
          <a:prstGeom prst="rect">
            <a:avLst/>
          </a:prstGeom>
        </p:spPr>
      </p:pic>
    </p:spTree>
    <p:extLst>
      <p:ext uri="{BB962C8B-B14F-4D97-AF65-F5344CB8AC3E}">
        <p14:creationId xmlns:p14="http://schemas.microsoft.com/office/powerpoint/2010/main" val="9139469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80D3EBC-160D-4A38-9DFB-AA9316C8D415}"/>
              </a:ext>
            </a:extLst>
          </p:cNvPr>
          <p:cNvSpPr>
            <a:spLocks noGrp="1"/>
          </p:cNvSpPr>
          <p:nvPr>
            <p:ph type="title"/>
          </p:nvPr>
        </p:nvSpPr>
        <p:spPr>
          <a:xfrm>
            <a:off x="913774" y="0"/>
            <a:ext cx="10364451" cy="1596177"/>
          </a:xfrm>
        </p:spPr>
        <p:txBody>
          <a:bodyPr/>
          <a:lstStyle/>
          <a:p>
            <a:r>
              <a:rPr lang="pt-BR" dirty="0">
                <a:effectLst>
                  <a:outerShdw blurRad="38100" dist="38100" dir="2700000" algn="tl">
                    <a:srgbClr val="000000">
                      <a:alpha val="43137"/>
                    </a:srgbClr>
                  </a:outerShdw>
                </a:effectLst>
                <a:latin typeface="Arial Black" panose="020B0A04020102020204" pitchFamily="34" charset="0"/>
              </a:rPr>
              <a:t>Tipos de ministérios:</a:t>
            </a:r>
            <a:endParaRPr lang="pt-BR" dirty="0"/>
          </a:p>
        </p:txBody>
      </p:sp>
      <p:sp>
        <p:nvSpPr>
          <p:cNvPr id="3" name="Espaço Reservado para Conteúdo 2">
            <a:extLst>
              <a:ext uri="{FF2B5EF4-FFF2-40B4-BE49-F238E27FC236}">
                <a16:creationId xmlns="" xmlns:a16="http://schemas.microsoft.com/office/drawing/2014/main" id="{80A01F0B-57C7-498D-89C4-8A968EF41D17}"/>
              </a:ext>
            </a:extLst>
          </p:cNvPr>
          <p:cNvSpPr>
            <a:spLocks noGrp="1"/>
          </p:cNvSpPr>
          <p:nvPr>
            <p:ph sz="quarter" idx="13"/>
          </p:nvPr>
        </p:nvSpPr>
        <p:spPr>
          <a:xfrm>
            <a:off x="914399" y="1187649"/>
            <a:ext cx="10363826" cy="3424107"/>
          </a:xfrm>
        </p:spPr>
        <p:txBody>
          <a:bodyPr/>
          <a:lstStyle/>
          <a:p>
            <a:r>
              <a:rPr lang="pt-BR" sz="3600" b="1" dirty="0">
                <a:effectLst>
                  <a:outerShdw blurRad="38100" dist="38100" dir="2700000" algn="tl">
                    <a:srgbClr val="000000">
                      <a:alpha val="43137"/>
                    </a:srgbClr>
                  </a:outerShdw>
                </a:effectLst>
              </a:rPr>
              <a:t>INSTITUÍDOS:</a:t>
            </a:r>
          </a:p>
          <a:p>
            <a:pPr marL="0" indent="0" algn="just">
              <a:buNone/>
            </a:pPr>
            <a:r>
              <a:rPr lang="pt-BR" sz="2400" cap="none" dirty="0"/>
              <a:t>Terminologia estabelecida por Paulo VI em 1972 com o documento </a:t>
            </a:r>
            <a:r>
              <a:rPr lang="pt-BR" sz="2400" i="1" cap="none" dirty="0" err="1"/>
              <a:t>Ministeria</a:t>
            </a:r>
            <a:r>
              <a:rPr lang="pt-BR" sz="2400" i="1" cap="none" dirty="0"/>
              <a:t> </a:t>
            </a:r>
            <a:r>
              <a:rPr lang="pt-BR" sz="2400" i="1" cap="none" dirty="0" err="1"/>
              <a:t>Quaedam</a:t>
            </a:r>
            <a:r>
              <a:rPr lang="pt-BR" sz="2400" i="1" cap="none" dirty="0"/>
              <a:t>, </a:t>
            </a:r>
            <a:r>
              <a:rPr lang="pt-BR" sz="2400" cap="none" dirty="0"/>
              <a:t>suprimindo as ordens menores e deixando dois “ministérios instituídos”, o do </a:t>
            </a:r>
            <a:r>
              <a:rPr lang="pt-BR" sz="2400" cap="none" dirty="0">
                <a:solidFill>
                  <a:srgbClr val="FF0000"/>
                </a:solidFill>
              </a:rPr>
              <a:t>LEITOR</a:t>
            </a:r>
            <a:r>
              <a:rPr lang="pt-BR" sz="2400" cap="none" dirty="0"/>
              <a:t> e o do </a:t>
            </a:r>
            <a:r>
              <a:rPr lang="pt-BR" sz="2400" cap="none" dirty="0">
                <a:solidFill>
                  <a:srgbClr val="FF0000"/>
                </a:solidFill>
              </a:rPr>
              <a:t>ACÓLITO</a:t>
            </a:r>
            <a:r>
              <a:rPr lang="pt-BR" sz="2400" cap="none" dirty="0"/>
              <a:t> para ajudar a comunidade cristã em relação à Palavra (leitor) e ao altar (acólitos).</a:t>
            </a:r>
            <a:r>
              <a:rPr lang="pt-BR" sz="2400" i="1" cap="none" dirty="0"/>
              <a:t> </a:t>
            </a:r>
          </a:p>
        </p:txBody>
      </p:sp>
      <p:pic>
        <p:nvPicPr>
          <p:cNvPr id="5" name="Imagem 4">
            <a:extLst>
              <a:ext uri="{FF2B5EF4-FFF2-40B4-BE49-F238E27FC236}">
                <a16:creationId xmlns="" xmlns:a16="http://schemas.microsoft.com/office/drawing/2014/main" id="{4C28B084-4F7C-452D-A8F1-B4B431438C21}"/>
              </a:ext>
            </a:extLst>
          </p:cNvPr>
          <p:cNvPicPr>
            <a:picLocks noChangeAspect="1"/>
          </p:cNvPicPr>
          <p:nvPr/>
        </p:nvPicPr>
        <p:blipFill>
          <a:blip r:embed="rId2"/>
          <a:stretch>
            <a:fillRect/>
          </a:stretch>
        </p:blipFill>
        <p:spPr>
          <a:xfrm>
            <a:off x="2159250" y="4188808"/>
            <a:ext cx="3693836" cy="2533624"/>
          </a:xfrm>
          <a:prstGeom prst="rect">
            <a:avLst/>
          </a:prstGeom>
        </p:spPr>
      </p:pic>
      <p:pic>
        <p:nvPicPr>
          <p:cNvPr id="6" name="Imagem 5">
            <a:extLst>
              <a:ext uri="{FF2B5EF4-FFF2-40B4-BE49-F238E27FC236}">
                <a16:creationId xmlns="" xmlns:a16="http://schemas.microsoft.com/office/drawing/2014/main" id="{2B594262-FAAE-4340-97D7-2FC10E439C01}"/>
              </a:ext>
            </a:extLst>
          </p:cNvPr>
          <p:cNvPicPr>
            <a:picLocks noChangeAspect="1"/>
          </p:cNvPicPr>
          <p:nvPr/>
        </p:nvPicPr>
        <p:blipFill>
          <a:blip r:embed="rId3"/>
          <a:stretch>
            <a:fillRect/>
          </a:stretch>
        </p:blipFill>
        <p:spPr>
          <a:xfrm>
            <a:off x="6948513" y="3889911"/>
            <a:ext cx="3693836" cy="2770377"/>
          </a:xfrm>
          <a:prstGeom prst="rect">
            <a:avLst/>
          </a:prstGeom>
        </p:spPr>
      </p:pic>
    </p:spTree>
    <p:extLst>
      <p:ext uri="{BB962C8B-B14F-4D97-AF65-F5344CB8AC3E}">
        <p14:creationId xmlns:p14="http://schemas.microsoft.com/office/powerpoint/2010/main" val="2350733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D1C2684-F5DD-4967-89B2-DD4E84D7F282}"/>
              </a:ext>
            </a:extLst>
          </p:cNvPr>
          <p:cNvSpPr>
            <a:spLocks noGrp="1"/>
          </p:cNvSpPr>
          <p:nvPr>
            <p:ph type="title"/>
          </p:nvPr>
        </p:nvSpPr>
        <p:spPr/>
        <p:txBody>
          <a:bodyPr/>
          <a:lstStyle/>
          <a:p>
            <a:endParaRPr lang="pt-BR"/>
          </a:p>
        </p:txBody>
      </p:sp>
      <p:pic>
        <p:nvPicPr>
          <p:cNvPr id="9" name="Espaço Reservado para Conteúdo 8">
            <a:extLst>
              <a:ext uri="{FF2B5EF4-FFF2-40B4-BE49-F238E27FC236}">
                <a16:creationId xmlns="" xmlns:a16="http://schemas.microsoft.com/office/drawing/2014/main" id="{88AFBD44-8219-4F42-AD32-BC096864894E}"/>
              </a:ext>
            </a:extLst>
          </p:cNvPr>
          <p:cNvPicPr>
            <a:picLocks noGrp="1" noChangeAspect="1"/>
          </p:cNvPicPr>
          <p:nvPr>
            <p:ph sz="quarter" idx="13"/>
          </p:nvPr>
        </p:nvPicPr>
        <p:blipFill>
          <a:blip r:embed="rId2"/>
          <a:stretch>
            <a:fillRect/>
          </a:stretch>
        </p:blipFill>
        <p:spPr>
          <a:xfrm>
            <a:off x="119269" y="212036"/>
            <a:ext cx="11873947" cy="5427758"/>
          </a:xfrm>
          <a:prstGeom prst="rect">
            <a:avLst/>
          </a:prstGeom>
        </p:spPr>
      </p:pic>
      <p:sp>
        <p:nvSpPr>
          <p:cNvPr id="10" name="CaixaDeTexto 9">
            <a:extLst>
              <a:ext uri="{FF2B5EF4-FFF2-40B4-BE49-F238E27FC236}">
                <a16:creationId xmlns="" xmlns:a16="http://schemas.microsoft.com/office/drawing/2014/main" id="{8E8B5975-75A2-419D-9A1B-393499DDD7C0}"/>
              </a:ext>
            </a:extLst>
          </p:cNvPr>
          <p:cNvSpPr txBox="1"/>
          <p:nvPr/>
        </p:nvSpPr>
        <p:spPr>
          <a:xfrm>
            <a:off x="947216" y="5739801"/>
            <a:ext cx="10218051" cy="1077218"/>
          </a:xfrm>
          <a:prstGeom prst="rect">
            <a:avLst/>
          </a:prstGeom>
          <a:noFill/>
        </p:spPr>
        <p:txBody>
          <a:bodyPr wrap="square" rtlCol="0">
            <a:spAutoFit/>
          </a:bodyPr>
          <a:lstStyle/>
          <a:p>
            <a:pPr algn="ctr"/>
            <a:r>
              <a:rPr lang="pt-BR" sz="3200" dirty="0"/>
              <a:t>Representação das chamadas “ORDENS MENORES” – suprimidas pelo Papa Paulo VI.</a:t>
            </a:r>
          </a:p>
        </p:txBody>
      </p:sp>
    </p:spTree>
    <p:extLst>
      <p:ext uri="{BB962C8B-B14F-4D97-AF65-F5344CB8AC3E}">
        <p14:creationId xmlns:p14="http://schemas.microsoft.com/office/powerpoint/2010/main" val="18152571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FB99C75-D253-4BFF-89F7-14446378B6C6}"/>
              </a:ext>
            </a:extLst>
          </p:cNvPr>
          <p:cNvSpPr>
            <a:spLocks noGrp="1"/>
          </p:cNvSpPr>
          <p:nvPr>
            <p:ph type="title"/>
          </p:nvPr>
        </p:nvSpPr>
        <p:spPr>
          <a:xfrm>
            <a:off x="913775" y="618517"/>
            <a:ext cx="7070165" cy="1032862"/>
          </a:xfrm>
        </p:spPr>
        <p:txBody>
          <a:bodyPr/>
          <a:lstStyle/>
          <a:p>
            <a:r>
              <a:rPr lang="pt-BR" b="1" dirty="0">
                <a:effectLst>
                  <a:outerShdw blurRad="38100" dist="38100" dir="2700000" algn="tl">
                    <a:srgbClr val="000000">
                      <a:alpha val="43137"/>
                    </a:srgbClr>
                  </a:outerShdw>
                </a:effectLst>
                <a:latin typeface="Arial Black" panose="020B0A04020102020204" pitchFamily="34" charset="0"/>
              </a:rPr>
              <a:t>Tipos de ministérios:</a:t>
            </a:r>
          </a:p>
        </p:txBody>
      </p:sp>
      <p:sp>
        <p:nvSpPr>
          <p:cNvPr id="3" name="Espaço Reservado para Conteúdo 2">
            <a:extLst>
              <a:ext uri="{FF2B5EF4-FFF2-40B4-BE49-F238E27FC236}">
                <a16:creationId xmlns="" xmlns:a16="http://schemas.microsoft.com/office/drawing/2014/main" id="{DD94A8DC-0E4E-4E5F-8072-0247C2FAB5A4}"/>
              </a:ext>
            </a:extLst>
          </p:cNvPr>
          <p:cNvSpPr>
            <a:spLocks noGrp="1"/>
          </p:cNvSpPr>
          <p:nvPr>
            <p:ph sz="quarter" idx="13"/>
          </p:nvPr>
        </p:nvSpPr>
        <p:spPr>
          <a:xfrm>
            <a:off x="913775" y="1716946"/>
            <a:ext cx="4763694" cy="5038696"/>
          </a:xfrm>
        </p:spPr>
        <p:txBody>
          <a:bodyPr>
            <a:normAutofit fontScale="92500"/>
          </a:bodyPr>
          <a:lstStyle/>
          <a:p>
            <a:pPr algn="just"/>
            <a:r>
              <a:rPr lang="pt-BR" sz="3600" b="1" dirty="0">
                <a:effectLst>
                  <a:outerShdw blurRad="38100" dist="38100" dir="2700000" algn="tl">
                    <a:srgbClr val="000000">
                      <a:alpha val="43137"/>
                    </a:srgbClr>
                  </a:outerShdw>
                </a:effectLst>
              </a:rPr>
              <a:t>CONFIADOS:</a:t>
            </a:r>
          </a:p>
          <a:p>
            <a:pPr marL="0" indent="0" algn="just">
              <a:buNone/>
            </a:pPr>
            <a:r>
              <a:rPr lang="pt-BR" sz="2400" cap="none" dirty="0"/>
              <a:t>Quando conferidos ao seu portador por algum gesto litúrgico simples ou alguma forma canônica. Por exemplo: ministros da sagrada comunhão, ministros do Batismo ou outros ministérios cuja colaboração e exercício dependem de iniciativa prévia da autoridade na Igreja. (</a:t>
            </a:r>
            <a:r>
              <a:rPr lang="pt-BR" sz="2400" cap="none" dirty="0" err="1"/>
              <a:t>Doc</a:t>
            </a:r>
            <a:r>
              <a:rPr lang="pt-BR" sz="2400" cap="none" dirty="0"/>
              <a:t> 62, n. 87)</a:t>
            </a:r>
            <a:endParaRPr lang="pt-BR" sz="2400" dirty="0"/>
          </a:p>
        </p:txBody>
      </p:sp>
      <p:pic>
        <p:nvPicPr>
          <p:cNvPr id="4" name="Imagem 3">
            <a:extLst>
              <a:ext uri="{FF2B5EF4-FFF2-40B4-BE49-F238E27FC236}">
                <a16:creationId xmlns="" xmlns:a16="http://schemas.microsoft.com/office/drawing/2014/main" id="{2D3128A8-B05C-4962-A67F-A6DF1C2C9126}"/>
              </a:ext>
            </a:extLst>
          </p:cNvPr>
          <p:cNvPicPr>
            <a:picLocks noChangeAspect="1"/>
          </p:cNvPicPr>
          <p:nvPr/>
        </p:nvPicPr>
        <p:blipFill>
          <a:blip r:embed="rId2"/>
          <a:stretch>
            <a:fillRect/>
          </a:stretch>
        </p:blipFill>
        <p:spPr>
          <a:xfrm>
            <a:off x="6218831" y="2130414"/>
            <a:ext cx="5610368" cy="3366221"/>
          </a:xfrm>
          <a:prstGeom prst="rect">
            <a:avLst/>
          </a:prstGeom>
        </p:spPr>
      </p:pic>
    </p:spTree>
    <p:extLst>
      <p:ext uri="{BB962C8B-B14F-4D97-AF65-F5344CB8AC3E}">
        <p14:creationId xmlns:p14="http://schemas.microsoft.com/office/powerpoint/2010/main" val="21756496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FC37D5F-60E3-4322-93B9-4A4CFB6D0B15}"/>
              </a:ext>
            </a:extLst>
          </p:cNvPr>
          <p:cNvSpPr>
            <a:spLocks noGrp="1"/>
          </p:cNvSpPr>
          <p:nvPr>
            <p:ph type="title"/>
          </p:nvPr>
        </p:nvSpPr>
        <p:spPr>
          <a:xfrm>
            <a:off x="913775" y="618518"/>
            <a:ext cx="6606141" cy="1142044"/>
          </a:xfrm>
        </p:spPr>
        <p:txBody>
          <a:bodyPr/>
          <a:lstStyle/>
          <a:p>
            <a:r>
              <a:rPr lang="pt-BR" b="1" dirty="0">
                <a:effectLst>
                  <a:outerShdw blurRad="38100" dist="38100" dir="2700000" algn="tl">
                    <a:srgbClr val="000000">
                      <a:alpha val="43137"/>
                    </a:srgbClr>
                  </a:outerShdw>
                </a:effectLst>
                <a:latin typeface="Arial Black" panose="020B0A04020102020204" pitchFamily="34" charset="0"/>
              </a:rPr>
              <a:t>Tipos de ministérios:</a:t>
            </a:r>
            <a:endParaRPr lang="pt-BR" dirty="0"/>
          </a:p>
        </p:txBody>
      </p:sp>
      <p:sp>
        <p:nvSpPr>
          <p:cNvPr id="3" name="Espaço Reservado para Conteúdo 2">
            <a:extLst>
              <a:ext uri="{FF2B5EF4-FFF2-40B4-BE49-F238E27FC236}">
                <a16:creationId xmlns="" xmlns:a16="http://schemas.microsoft.com/office/drawing/2014/main" id="{5E8F28AA-77FC-4EFA-B73F-EE3D5B80D77B}"/>
              </a:ext>
            </a:extLst>
          </p:cNvPr>
          <p:cNvSpPr>
            <a:spLocks noGrp="1"/>
          </p:cNvSpPr>
          <p:nvPr>
            <p:ph sz="quarter" idx="13"/>
          </p:nvPr>
        </p:nvSpPr>
        <p:spPr>
          <a:xfrm>
            <a:off x="1166686" y="1858216"/>
            <a:ext cx="5491566" cy="4708477"/>
          </a:xfrm>
        </p:spPr>
        <p:txBody>
          <a:bodyPr>
            <a:normAutofit fontScale="70000" lnSpcReduction="20000"/>
          </a:bodyPr>
          <a:lstStyle/>
          <a:p>
            <a:pPr algn="just"/>
            <a:r>
              <a:rPr lang="pt-BR" sz="4600" b="1" cap="none" dirty="0">
                <a:effectLst>
                  <a:outerShdw blurRad="38100" dist="38100" dir="2700000" algn="tl">
                    <a:srgbClr val="000000">
                      <a:alpha val="43137"/>
                    </a:srgbClr>
                  </a:outerShdw>
                </a:effectLst>
                <a:latin typeface="Arial Black" panose="020B0A04020102020204" pitchFamily="34" charset="0"/>
              </a:rPr>
              <a:t>RECONHECIDOS:</a:t>
            </a:r>
          </a:p>
          <a:p>
            <a:pPr marL="0" indent="0" algn="just">
              <a:buNone/>
            </a:pPr>
            <a:r>
              <a:rPr lang="pt-BR" sz="4000" cap="none" dirty="0"/>
              <a:t>Ministérios simplesmente </a:t>
            </a:r>
            <a:r>
              <a:rPr lang="pt-BR" sz="4000" b="1" cap="none" dirty="0"/>
              <a:t>“reconhecidos</a:t>
            </a:r>
            <a:r>
              <a:rPr lang="pt-BR" sz="4000" b="1" cap="none" dirty="0" smtClean="0"/>
              <a:t>”</a:t>
            </a:r>
            <a:r>
              <a:rPr lang="pt-BR" sz="4000" cap="none" dirty="0" smtClean="0"/>
              <a:t>, </a:t>
            </a:r>
            <a:r>
              <a:rPr lang="pt-BR" sz="4000" cap="none" dirty="0"/>
              <a:t>quando ligados a um serviço significativo para a comunidade, mas considerado não tão permanente, podendo vir a desaparecer, quando variarem as circunstâncias; (</a:t>
            </a:r>
            <a:r>
              <a:rPr lang="pt-BR" sz="4000" cap="none" dirty="0" err="1"/>
              <a:t>Doc</a:t>
            </a:r>
            <a:r>
              <a:rPr lang="pt-BR" sz="4000" cap="none" dirty="0"/>
              <a:t> 62, n. 87</a:t>
            </a:r>
            <a:r>
              <a:rPr lang="pt-BR" sz="4000" cap="none" dirty="0" smtClean="0"/>
              <a:t>).</a:t>
            </a:r>
            <a:endParaRPr lang="pt-BR" sz="4000" cap="none" dirty="0"/>
          </a:p>
        </p:txBody>
      </p:sp>
      <p:pic>
        <p:nvPicPr>
          <p:cNvPr id="4" name="Imagem 3">
            <a:extLst>
              <a:ext uri="{FF2B5EF4-FFF2-40B4-BE49-F238E27FC236}">
                <a16:creationId xmlns="" xmlns:a16="http://schemas.microsoft.com/office/drawing/2014/main" id="{EA44E766-C440-4254-AF66-248C75B8547D}"/>
              </a:ext>
            </a:extLst>
          </p:cNvPr>
          <p:cNvPicPr>
            <a:picLocks noChangeAspect="1"/>
          </p:cNvPicPr>
          <p:nvPr/>
        </p:nvPicPr>
        <p:blipFill>
          <a:blip r:embed="rId2"/>
          <a:stretch>
            <a:fillRect/>
          </a:stretch>
        </p:blipFill>
        <p:spPr>
          <a:xfrm>
            <a:off x="6948134" y="1760562"/>
            <a:ext cx="4330091" cy="4289945"/>
          </a:xfrm>
          <a:prstGeom prst="rect">
            <a:avLst/>
          </a:prstGeom>
        </p:spPr>
      </p:pic>
    </p:spTree>
    <p:extLst>
      <p:ext uri="{BB962C8B-B14F-4D97-AF65-F5344CB8AC3E}">
        <p14:creationId xmlns:p14="http://schemas.microsoft.com/office/powerpoint/2010/main" val="35568677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E343237-CF6B-4036-9A65-8D0D2321E395}"/>
              </a:ext>
            </a:extLst>
          </p:cNvPr>
          <p:cNvSpPr>
            <a:spLocks noGrp="1"/>
          </p:cNvSpPr>
          <p:nvPr>
            <p:ph type="title"/>
          </p:nvPr>
        </p:nvSpPr>
        <p:spPr>
          <a:xfrm>
            <a:off x="913775" y="618518"/>
            <a:ext cx="10364451" cy="1046510"/>
          </a:xfrm>
        </p:spPr>
        <p:txBody>
          <a:bodyPr/>
          <a:lstStyle/>
          <a:p>
            <a:r>
              <a:rPr lang="pt-BR" b="1" dirty="0">
                <a:effectLst>
                  <a:outerShdw blurRad="38100" dist="38100" dir="2700000" algn="tl">
                    <a:srgbClr val="000000">
                      <a:alpha val="43137"/>
                    </a:srgbClr>
                  </a:outerShdw>
                </a:effectLst>
                <a:latin typeface="Arial Black" panose="020B0A04020102020204" pitchFamily="34" charset="0"/>
              </a:rPr>
              <a:t>Recorda ainda o </a:t>
            </a:r>
            <a:r>
              <a:rPr lang="pt-BR" b="1" dirty="0" err="1">
                <a:effectLst>
                  <a:outerShdw blurRad="38100" dist="38100" dir="2700000" algn="tl">
                    <a:srgbClr val="000000">
                      <a:alpha val="43137"/>
                    </a:srgbClr>
                  </a:outerShdw>
                </a:effectLst>
                <a:latin typeface="Arial Black" panose="020B0A04020102020204" pitchFamily="34" charset="0"/>
              </a:rPr>
              <a:t>Doc</a:t>
            </a:r>
            <a:r>
              <a:rPr lang="pt-BR" b="1" dirty="0">
                <a:effectLst>
                  <a:outerShdw blurRad="38100" dist="38100" dir="2700000" algn="tl">
                    <a:srgbClr val="000000">
                      <a:alpha val="43137"/>
                    </a:srgbClr>
                  </a:outerShdw>
                </a:effectLst>
                <a:latin typeface="Arial Black" panose="020B0A04020102020204" pitchFamily="34" charset="0"/>
              </a:rPr>
              <a:t> 62, n. 85:</a:t>
            </a:r>
          </a:p>
        </p:txBody>
      </p:sp>
      <p:sp>
        <p:nvSpPr>
          <p:cNvPr id="3" name="Espaço Reservado para Conteúdo 2">
            <a:extLst>
              <a:ext uri="{FF2B5EF4-FFF2-40B4-BE49-F238E27FC236}">
                <a16:creationId xmlns="" xmlns:a16="http://schemas.microsoft.com/office/drawing/2014/main" id="{8462A530-FAE9-4400-969C-21B605A6A9A5}"/>
              </a:ext>
            </a:extLst>
          </p:cNvPr>
          <p:cNvSpPr>
            <a:spLocks noGrp="1"/>
          </p:cNvSpPr>
          <p:nvPr>
            <p:ph sz="quarter" idx="13"/>
          </p:nvPr>
        </p:nvSpPr>
        <p:spPr>
          <a:xfrm>
            <a:off x="423081" y="2101755"/>
            <a:ext cx="10959152" cy="4326341"/>
          </a:xfrm>
        </p:spPr>
        <p:txBody>
          <a:bodyPr>
            <a:normAutofit fontScale="92500" lnSpcReduction="10000"/>
          </a:bodyPr>
          <a:lstStyle/>
          <a:p>
            <a:pPr algn="just"/>
            <a:r>
              <a:rPr lang="pt-BR" sz="3200" b="1" cap="none" dirty="0"/>
              <a:t>“... só pode ser considerado ministério o carisma que, na  comunidade e em vista da missão na igreja e no mundo, assume a forma de serviço bem determinado, envolvendo um conjunto mais ou menos amplo de funções, que </a:t>
            </a:r>
            <a:r>
              <a:rPr lang="pt-BR" sz="3200" b="1" u="sng" cap="none" dirty="0"/>
              <a:t>responda a exigências permanentes da comunidade e da missão</a:t>
            </a:r>
            <a:r>
              <a:rPr lang="pt-BR" sz="3200" b="1" cap="none" dirty="0"/>
              <a:t>, seja </a:t>
            </a:r>
            <a:r>
              <a:rPr lang="pt-BR" sz="3200" b="1" u="sng" cap="none" dirty="0"/>
              <a:t>assumido com estabilidade</a:t>
            </a:r>
            <a:r>
              <a:rPr lang="pt-BR" sz="3200" b="1" cap="none" dirty="0"/>
              <a:t>, comporte </a:t>
            </a:r>
            <a:r>
              <a:rPr lang="pt-BR" sz="3200" b="1" u="sng" cap="none" dirty="0"/>
              <a:t>verdadeira responsabilidade</a:t>
            </a:r>
            <a:r>
              <a:rPr lang="pt-BR" sz="3200" b="1" cap="none" dirty="0"/>
              <a:t> e seja </a:t>
            </a:r>
            <a:r>
              <a:rPr lang="pt-BR" sz="3200" b="1" u="sng" cap="none" dirty="0"/>
              <a:t>acolhido e reconhecido pela comunidade </a:t>
            </a:r>
            <a:r>
              <a:rPr lang="pt-BR" sz="3200" b="1" cap="none" dirty="0"/>
              <a:t>eclesial.”</a:t>
            </a:r>
            <a:endParaRPr lang="pt-BR" sz="3200" cap="none" dirty="0"/>
          </a:p>
          <a:p>
            <a:pPr algn="just"/>
            <a:endParaRPr lang="pt-BR" dirty="0"/>
          </a:p>
        </p:txBody>
      </p:sp>
    </p:spTree>
    <p:extLst>
      <p:ext uri="{BB962C8B-B14F-4D97-AF65-F5344CB8AC3E}">
        <p14:creationId xmlns:p14="http://schemas.microsoft.com/office/powerpoint/2010/main" val="38913738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5EC82B3-FA5E-4A06-A923-977828E549A4}"/>
              </a:ext>
            </a:extLst>
          </p:cNvPr>
          <p:cNvSpPr>
            <a:spLocks noGrp="1"/>
          </p:cNvSpPr>
          <p:nvPr>
            <p:ph type="title"/>
          </p:nvPr>
        </p:nvSpPr>
        <p:spPr>
          <a:xfrm>
            <a:off x="913774" y="252300"/>
            <a:ext cx="10364451" cy="1596177"/>
          </a:xfrm>
        </p:spPr>
        <p:txBody>
          <a:bodyPr/>
          <a:lstStyle/>
          <a:p>
            <a:r>
              <a:rPr lang="pt-BR" b="1" dirty="0">
                <a:effectLst>
                  <a:outerShdw blurRad="38100" dist="38100" dir="2700000" algn="tl">
                    <a:srgbClr val="000000">
                      <a:alpha val="43137"/>
                    </a:srgbClr>
                  </a:outerShdw>
                </a:effectLst>
                <a:latin typeface="Arial Black" panose="020B0A04020102020204" pitchFamily="34" charset="0"/>
              </a:rPr>
              <a:t>E o número 86...</a:t>
            </a:r>
          </a:p>
        </p:txBody>
      </p:sp>
      <p:sp>
        <p:nvSpPr>
          <p:cNvPr id="3" name="Espaço Reservado para Conteúdo 2">
            <a:extLst>
              <a:ext uri="{FF2B5EF4-FFF2-40B4-BE49-F238E27FC236}">
                <a16:creationId xmlns="" xmlns:a16="http://schemas.microsoft.com/office/drawing/2014/main" id="{99E160E4-BDD8-4D25-A174-A4C7EA4FF3D4}"/>
              </a:ext>
            </a:extLst>
          </p:cNvPr>
          <p:cNvSpPr>
            <a:spLocks noGrp="1"/>
          </p:cNvSpPr>
          <p:nvPr>
            <p:ph sz="quarter" idx="13"/>
          </p:nvPr>
        </p:nvSpPr>
        <p:spPr>
          <a:xfrm>
            <a:off x="577754" y="1617658"/>
            <a:ext cx="10700471" cy="2285373"/>
          </a:xfrm>
        </p:spPr>
        <p:txBody>
          <a:bodyPr>
            <a:noAutofit/>
          </a:bodyPr>
          <a:lstStyle/>
          <a:p>
            <a:pPr algn="just"/>
            <a:r>
              <a:rPr lang="pt-BR" sz="3200" cap="none" dirty="0"/>
              <a:t>“A recepção ou reconhecimento do ministério pela comunidade eclesial é essencial ao ministério, porque o ministério é uma </a:t>
            </a:r>
            <a:r>
              <a:rPr lang="pt-BR" sz="3200" b="1" cap="none" dirty="0"/>
              <a:t>atuação pública e oficial da igreja</a:t>
            </a:r>
            <a:r>
              <a:rPr lang="pt-BR" sz="3200" cap="none" dirty="0"/>
              <a:t>, tornando seu portador, num nível maior ou menor, </a:t>
            </a:r>
            <a:r>
              <a:rPr lang="pt-BR" sz="3200" b="1" cap="none" dirty="0"/>
              <a:t>seu representante</a:t>
            </a:r>
            <a:r>
              <a:rPr lang="pt-BR" sz="3200" cap="none" dirty="0"/>
              <a:t>.”</a:t>
            </a:r>
          </a:p>
        </p:txBody>
      </p:sp>
      <p:pic>
        <p:nvPicPr>
          <p:cNvPr id="4" name="Imagem 3">
            <a:extLst>
              <a:ext uri="{FF2B5EF4-FFF2-40B4-BE49-F238E27FC236}">
                <a16:creationId xmlns="" xmlns:a16="http://schemas.microsoft.com/office/drawing/2014/main" id="{64967EF9-B6A7-43E4-966D-B8F6C2A29388}"/>
              </a:ext>
            </a:extLst>
          </p:cNvPr>
          <p:cNvPicPr>
            <a:picLocks noChangeAspect="1"/>
          </p:cNvPicPr>
          <p:nvPr/>
        </p:nvPicPr>
        <p:blipFill>
          <a:blip r:embed="rId2"/>
          <a:stretch>
            <a:fillRect/>
          </a:stretch>
        </p:blipFill>
        <p:spPr>
          <a:xfrm>
            <a:off x="0" y="4776186"/>
            <a:ext cx="12192000" cy="2122951"/>
          </a:xfrm>
          <a:prstGeom prst="rect">
            <a:avLst/>
          </a:prstGeom>
        </p:spPr>
      </p:pic>
    </p:spTree>
    <p:extLst>
      <p:ext uri="{BB962C8B-B14F-4D97-AF65-F5344CB8AC3E}">
        <p14:creationId xmlns:p14="http://schemas.microsoft.com/office/powerpoint/2010/main" val="30553919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146A473-0CBD-4BE3-A392-3777E9737DEF}"/>
              </a:ext>
            </a:extLst>
          </p:cNvPr>
          <p:cNvSpPr>
            <a:spLocks noGrp="1"/>
          </p:cNvSpPr>
          <p:nvPr>
            <p:ph type="title"/>
          </p:nvPr>
        </p:nvSpPr>
        <p:spPr>
          <a:xfrm>
            <a:off x="4810539" y="1961322"/>
            <a:ext cx="7183305" cy="2075213"/>
          </a:xfrm>
        </p:spPr>
        <p:txBody>
          <a:bodyPr/>
          <a:lstStyle/>
          <a:p>
            <a:r>
              <a:rPr lang="pt-BR" b="1" dirty="0">
                <a:effectLst>
                  <a:outerShdw blurRad="38100" dist="38100" dir="2700000" algn="tl">
                    <a:srgbClr val="000000">
                      <a:alpha val="43137"/>
                    </a:srgbClr>
                  </a:outerShdw>
                </a:effectLst>
              </a:rPr>
              <a:t>A Ministerialidade presente no missal romano</a:t>
            </a:r>
          </a:p>
        </p:txBody>
      </p:sp>
      <p:pic>
        <p:nvPicPr>
          <p:cNvPr id="4" name="Espaço Reservado para Conteúdo 3">
            <a:extLst>
              <a:ext uri="{FF2B5EF4-FFF2-40B4-BE49-F238E27FC236}">
                <a16:creationId xmlns="" xmlns:a16="http://schemas.microsoft.com/office/drawing/2014/main" id="{D13855FA-2CB9-4FC5-B6E9-50AFD15BED22}"/>
              </a:ext>
            </a:extLst>
          </p:cNvPr>
          <p:cNvPicPr>
            <a:picLocks noGrp="1" noChangeAspect="1"/>
          </p:cNvPicPr>
          <p:nvPr>
            <p:ph sz="quarter" idx="13"/>
          </p:nvPr>
        </p:nvPicPr>
        <p:blipFill>
          <a:blip r:embed="rId2"/>
          <a:stretch>
            <a:fillRect/>
          </a:stretch>
        </p:blipFill>
        <p:spPr>
          <a:xfrm rot="19344478">
            <a:off x="1373208" y="1046481"/>
            <a:ext cx="3352799" cy="4993532"/>
          </a:xfrm>
          <a:prstGeom prst="rect">
            <a:avLst/>
          </a:prstGeom>
        </p:spPr>
      </p:pic>
    </p:spTree>
    <p:extLst>
      <p:ext uri="{BB962C8B-B14F-4D97-AF65-F5344CB8AC3E}">
        <p14:creationId xmlns:p14="http://schemas.microsoft.com/office/powerpoint/2010/main" val="38295459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8CF3CF2-138A-41A1-AEF0-E29986A9BEC0}"/>
              </a:ext>
            </a:extLst>
          </p:cNvPr>
          <p:cNvSpPr>
            <a:spLocks noGrp="1"/>
          </p:cNvSpPr>
          <p:nvPr>
            <p:ph type="title"/>
          </p:nvPr>
        </p:nvSpPr>
        <p:spPr>
          <a:xfrm>
            <a:off x="913148" y="393231"/>
            <a:ext cx="10364451" cy="998248"/>
          </a:xfrm>
        </p:spPr>
        <p:txBody>
          <a:bodyPr/>
          <a:lstStyle/>
          <a:p>
            <a:r>
              <a:rPr lang="pt-BR" dirty="0"/>
              <a:t>A Ministerialidade no missal romano</a:t>
            </a:r>
          </a:p>
        </p:txBody>
      </p:sp>
      <p:sp>
        <p:nvSpPr>
          <p:cNvPr id="7" name="Espaço Reservado para Conteúdo 6">
            <a:extLst>
              <a:ext uri="{FF2B5EF4-FFF2-40B4-BE49-F238E27FC236}">
                <a16:creationId xmlns="" xmlns:a16="http://schemas.microsoft.com/office/drawing/2014/main" id="{83A6C5F0-B0DC-4E17-9774-F9374F2CB97F}"/>
              </a:ext>
            </a:extLst>
          </p:cNvPr>
          <p:cNvSpPr>
            <a:spLocks noGrp="1"/>
          </p:cNvSpPr>
          <p:nvPr>
            <p:ph sz="quarter" idx="13"/>
          </p:nvPr>
        </p:nvSpPr>
        <p:spPr>
          <a:xfrm>
            <a:off x="913148" y="1996030"/>
            <a:ext cx="5182851" cy="4617833"/>
          </a:xfrm>
        </p:spPr>
        <p:txBody>
          <a:bodyPr>
            <a:normAutofit fontScale="85000" lnSpcReduction="10000"/>
          </a:bodyPr>
          <a:lstStyle/>
          <a:p>
            <a:r>
              <a:rPr lang="pt-BR" b="1" dirty="0"/>
              <a:t>Missal romano pio V (1570)</a:t>
            </a:r>
          </a:p>
          <a:p>
            <a:pPr marL="0" indent="0" algn="just">
              <a:buNone/>
            </a:pPr>
            <a:r>
              <a:rPr lang="pt-BR" sz="2400" cap="none" dirty="0"/>
              <a:t>11. Queremos e, pela mesma autoridade, decretamos que, depois da publicação de nossa presente constituição e deste missal, todos os padres sejam obrigados a cantar ou celebrar a missa de acordo com ele: os que estão na cúria romana, após um mês; os que habitam aquém dos alpes, dentro de três meses; e os que habitam além das montanhas, após seis meses ou assim que encontrem este missal à venda.</a:t>
            </a:r>
          </a:p>
        </p:txBody>
      </p:sp>
      <p:pic>
        <p:nvPicPr>
          <p:cNvPr id="3" name="Imagem 2">
            <a:extLst>
              <a:ext uri="{FF2B5EF4-FFF2-40B4-BE49-F238E27FC236}">
                <a16:creationId xmlns="" xmlns:a16="http://schemas.microsoft.com/office/drawing/2014/main" id="{E5E06E8C-7C35-450F-9013-0D5CB0830376}"/>
              </a:ext>
            </a:extLst>
          </p:cNvPr>
          <p:cNvPicPr>
            <a:picLocks noChangeAspect="1"/>
          </p:cNvPicPr>
          <p:nvPr/>
        </p:nvPicPr>
        <p:blipFill>
          <a:blip r:embed="rId2"/>
          <a:stretch>
            <a:fillRect/>
          </a:stretch>
        </p:blipFill>
        <p:spPr>
          <a:xfrm>
            <a:off x="6513444" y="1669775"/>
            <a:ext cx="3156227" cy="2367170"/>
          </a:xfrm>
          <a:prstGeom prst="rect">
            <a:avLst/>
          </a:prstGeom>
        </p:spPr>
      </p:pic>
      <p:pic>
        <p:nvPicPr>
          <p:cNvPr id="4" name="Imagem 3">
            <a:extLst>
              <a:ext uri="{FF2B5EF4-FFF2-40B4-BE49-F238E27FC236}">
                <a16:creationId xmlns="" xmlns:a16="http://schemas.microsoft.com/office/drawing/2014/main" id="{6E77972A-040F-49B3-A4CB-23D92237734F}"/>
              </a:ext>
            </a:extLst>
          </p:cNvPr>
          <p:cNvPicPr>
            <a:picLocks noChangeAspect="1"/>
          </p:cNvPicPr>
          <p:nvPr/>
        </p:nvPicPr>
        <p:blipFill>
          <a:blip r:embed="rId3"/>
          <a:stretch>
            <a:fillRect/>
          </a:stretch>
        </p:blipFill>
        <p:spPr>
          <a:xfrm>
            <a:off x="9039287" y="3286539"/>
            <a:ext cx="2657008" cy="3571461"/>
          </a:xfrm>
          <a:prstGeom prst="rect">
            <a:avLst/>
          </a:prstGeom>
        </p:spPr>
      </p:pic>
    </p:spTree>
    <p:extLst>
      <p:ext uri="{BB962C8B-B14F-4D97-AF65-F5344CB8AC3E}">
        <p14:creationId xmlns:p14="http://schemas.microsoft.com/office/powerpoint/2010/main" val="93481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6C7BB8D-A420-4DD4-9416-51D7D91E476B}"/>
              </a:ext>
            </a:extLst>
          </p:cNvPr>
          <p:cNvSpPr>
            <a:spLocks noGrp="1"/>
          </p:cNvSpPr>
          <p:nvPr>
            <p:ph type="title"/>
          </p:nvPr>
        </p:nvSpPr>
        <p:spPr>
          <a:xfrm>
            <a:off x="913774" y="0"/>
            <a:ext cx="10364451" cy="1596177"/>
          </a:xfrm>
        </p:spPr>
        <p:txBody>
          <a:bodyPr/>
          <a:lstStyle/>
          <a:p>
            <a:r>
              <a:rPr lang="pt-BR" dirty="0"/>
              <a:t>A Ministerialidade no missal romano</a:t>
            </a:r>
          </a:p>
        </p:txBody>
      </p:sp>
      <p:sp>
        <p:nvSpPr>
          <p:cNvPr id="3" name="Espaço Reservado para Conteúdo 2">
            <a:extLst>
              <a:ext uri="{FF2B5EF4-FFF2-40B4-BE49-F238E27FC236}">
                <a16:creationId xmlns="" xmlns:a16="http://schemas.microsoft.com/office/drawing/2014/main" id="{9EA3EBFA-5005-4CCD-B1A3-B207A5E6A60D}"/>
              </a:ext>
            </a:extLst>
          </p:cNvPr>
          <p:cNvSpPr>
            <a:spLocks noGrp="1"/>
          </p:cNvSpPr>
          <p:nvPr>
            <p:ph sz="quarter" idx="13"/>
          </p:nvPr>
        </p:nvSpPr>
        <p:spPr>
          <a:xfrm>
            <a:off x="913774" y="1596178"/>
            <a:ext cx="5367756" cy="4897388"/>
          </a:xfrm>
        </p:spPr>
        <p:txBody>
          <a:bodyPr>
            <a:normAutofit fontScale="92500" lnSpcReduction="20000"/>
          </a:bodyPr>
          <a:lstStyle/>
          <a:p>
            <a:r>
              <a:rPr lang="pt-BR" sz="2800" b="1" dirty="0"/>
              <a:t>Missal romano Paulo Vi (1970)</a:t>
            </a:r>
          </a:p>
          <a:p>
            <a:pPr marL="0" indent="0">
              <a:buNone/>
            </a:pPr>
            <a:r>
              <a:rPr lang="pt-BR" sz="2800" cap="none" dirty="0"/>
              <a:t>47. Reunido o povo, enquanto o sacerdote entra com o diácono e o ministros, começa o canto de entrada.</a:t>
            </a:r>
          </a:p>
          <a:p>
            <a:pPr marL="0" indent="0">
              <a:buNone/>
            </a:pPr>
            <a:r>
              <a:rPr lang="pt-BR" sz="2800" cap="none" dirty="0"/>
              <a:t>120. Reunido o povo, o sacerdote e os ministros, revestidos das vestes sagradas, dirigem ao altar na seguinte ordem:</a:t>
            </a:r>
          </a:p>
          <a:p>
            <a:endParaRPr lang="pt-BR" cap="none" dirty="0"/>
          </a:p>
          <a:p>
            <a:endParaRPr lang="pt-BR" dirty="0"/>
          </a:p>
        </p:txBody>
      </p:sp>
      <p:pic>
        <p:nvPicPr>
          <p:cNvPr id="4" name="Imagem 3">
            <a:extLst>
              <a:ext uri="{FF2B5EF4-FFF2-40B4-BE49-F238E27FC236}">
                <a16:creationId xmlns="" xmlns:a16="http://schemas.microsoft.com/office/drawing/2014/main" id="{B04A6975-9ED6-49F4-84A8-D6D8CDFD5ED1}"/>
              </a:ext>
            </a:extLst>
          </p:cNvPr>
          <p:cNvPicPr>
            <a:picLocks noChangeAspect="1"/>
          </p:cNvPicPr>
          <p:nvPr/>
        </p:nvPicPr>
        <p:blipFill>
          <a:blip r:embed="rId2"/>
          <a:stretch>
            <a:fillRect/>
          </a:stretch>
        </p:blipFill>
        <p:spPr>
          <a:xfrm>
            <a:off x="6891131" y="1596177"/>
            <a:ext cx="4559373" cy="4559373"/>
          </a:xfrm>
          <a:prstGeom prst="rect">
            <a:avLst/>
          </a:prstGeom>
        </p:spPr>
      </p:pic>
    </p:spTree>
    <p:extLst>
      <p:ext uri="{BB962C8B-B14F-4D97-AF65-F5344CB8AC3E}">
        <p14:creationId xmlns:p14="http://schemas.microsoft.com/office/powerpoint/2010/main" val="277052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408F2B1-DC1A-4354-BCEC-3BEF40DC34AF}"/>
              </a:ext>
            </a:extLst>
          </p:cNvPr>
          <p:cNvSpPr>
            <a:spLocks noGrp="1"/>
          </p:cNvSpPr>
          <p:nvPr>
            <p:ph type="title"/>
          </p:nvPr>
        </p:nvSpPr>
        <p:spPr>
          <a:xfrm>
            <a:off x="642938" y="837187"/>
            <a:ext cx="5989982" cy="1596177"/>
          </a:xfrm>
        </p:spPr>
        <p:txBody>
          <a:bodyPr>
            <a:normAutofit fontScale="90000"/>
          </a:bodyPr>
          <a:lstStyle/>
          <a:p>
            <a:pPr algn="l"/>
            <a:r>
              <a:rPr lang="pt-BR" sz="6600" dirty="0">
                <a:latin typeface="Arial Black" panose="020B0A04020102020204" pitchFamily="34" charset="0"/>
              </a:rPr>
              <a:t>MINISTÉRIO...</a:t>
            </a:r>
          </a:p>
        </p:txBody>
      </p:sp>
      <p:sp>
        <p:nvSpPr>
          <p:cNvPr id="3" name="Espaço Reservado para Conteúdo 2">
            <a:extLst>
              <a:ext uri="{FF2B5EF4-FFF2-40B4-BE49-F238E27FC236}">
                <a16:creationId xmlns="" xmlns:a16="http://schemas.microsoft.com/office/drawing/2014/main" id="{778AF5DB-E5ED-4B49-9B1D-6FCD51C1C830}"/>
              </a:ext>
            </a:extLst>
          </p:cNvPr>
          <p:cNvSpPr>
            <a:spLocks noGrp="1"/>
          </p:cNvSpPr>
          <p:nvPr>
            <p:ph sz="quarter" idx="13"/>
          </p:nvPr>
        </p:nvSpPr>
        <p:spPr>
          <a:xfrm>
            <a:off x="536920" y="2567945"/>
            <a:ext cx="5559080" cy="2276215"/>
          </a:xfrm>
        </p:spPr>
        <p:txBody>
          <a:bodyPr>
            <a:normAutofit fontScale="92500" lnSpcReduction="20000"/>
          </a:bodyPr>
          <a:lstStyle/>
          <a:p>
            <a:pPr algn="just"/>
            <a:r>
              <a:rPr lang="pt-BR" dirty="0">
                <a:latin typeface="Arial Black" panose="020B0A04020102020204" pitchFamily="34" charset="0"/>
              </a:rPr>
              <a:t>Para o bem da comunidade  cristã, por vontade de cristo e, a seguir, pela evolução interna da vida eclesial, existem alguns ministérios que prolongam e desenvolvem o ministério que cristo confiou aos apóstolos.</a:t>
            </a:r>
          </a:p>
        </p:txBody>
      </p:sp>
      <p:pic>
        <p:nvPicPr>
          <p:cNvPr id="5" name="Imagem 4">
            <a:extLst>
              <a:ext uri="{FF2B5EF4-FFF2-40B4-BE49-F238E27FC236}">
                <a16:creationId xmlns="" xmlns:a16="http://schemas.microsoft.com/office/drawing/2014/main" id="{8AB91266-75E7-4ADB-B0E7-3B187E006614}"/>
              </a:ext>
            </a:extLst>
          </p:cNvPr>
          <p:cNvPicPr>
            <a:picLocks noChangeAspect="1"/>
          </p:cNvPicPr>
          <p:nvPr/>
        </p:nvPicPr>
        <p:blipFill>
          <a:blip r:embed="rId2"/>
          <a:stretch>
            <a:fillRect/>
          </a:stretch>
        </p:blipFill>
        <p:spPr>
          <a:xfrm>
            <a:off x="6632920" y="0"/>
            <a:ext cx="5559080" cy="3706053"/>
          </a:xfrm>
          <a:prstGeom prst="rect">
            <a:avLst/>
          </a:prstGeom>
        </p:spPr>
      </p:pic>
      <p:sp>
        <p:nvSpPr>
          <p:cNvPr id="6" name="CaixaDeTexto 5">
            <a:extLst>
              <a:ext uri="{FF2B5EF4-FFF2-40B4-BE49-F238E27FC236}">
                <a16:creationId xmlns="" xmlns:a16="http://schemas.microsoft.com/office/drawing/2014/main" id="{519D7145-E93B-46DF-86FA-F3B528D9497B}"/>
              </a:ext>
            </a:extLst>
          </p:cNvPr>
          <p:cNvSpPr txBox="1"/>
          <p:nvPr/>
        </p:nvSpPr>
        <p:spPr>
          <a:xfrm>
            <a:off x="6096000" y="4844160"/>
            <a:ext cx="5883965" cy="1569660"/>
          </a:xfrm>
          <a:prstGeom prst="rect">
            <a:avLst/>
          </a:prstGeom>
          <a:noFill/>
        </p:spPr>
        <p:txBody>
          <a:bodyPr wrap="square" rtlCol="0">
            <a:spAutoFit/>
          </a:bodyPr>
          <a:lstStyle/>
          <a:p>
            <a:r>
              <a:rPr lang="pt-BR" sz="3200" dirty="0">
                <a:latin typeface="Arial Black" panose="020B0A04020102020204" pitchFamily="34" charset="0"/>
              </a:rPr>
              <a:t>DO LATIM:</a:t>
            </a:r>
          </a:p>
          <a:p>
            <a:r>
              <a:rPr lang="pt-BR" sz="3200" i="1" dirty="0">
                <a:latin typeface="Arial Black" panose="020B0A04020102020204" pitchFamily="34" charset="0"/>
              </a:rPr>
              <a:t>MINISTERIUM</a:t>
            </a:r>
            <a:r>
              <a:rPr lang="pt-BR" sz="3200" dirty="0">
                <a:latin typeface="Arial Black" panose="020B0A04020102020204" pitchFamily="34" charset="0"/>
              </a:rPr>
              <a:t> = SERVIÇO</a:t>
            </a:r>
          </a:p>
          <a:p>
            <a:r>
              <a:rPr lang="pt-BR" sz="3200" i="1" dirty="0">
                <a:latin typeface="Arial Black" panose="020B0A04020102020204" pitchFamily="34" charset="0"/>
              </a:rPr>
              <a:t>MINISTER</a:t>
            </a:r>
            <a:r>
              <a:rPr lang="pt-BR" sz="3200" dirty="0">
                <a:latin typeface="Arial Black" panose="020B0A04020102020204" pitchFamily="34" charset="0"/>
              </a:rPr>
              <a:t> = SERVIDOR</a:t>
            </a:r>
          </a:p>
        </p:txBody>
      </p:sp>
    </p:spTree>
    <p:extLst>
      <p:ext uri="{BB962C8B-B14F-4D97-AF65-F5344CB8AC3E}">
        <p14:creationId xmlns:p14="http://schemas.microsoft.com/office/powerpoint/2010/main" val="15331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2D5E6041-2182-4027-9E26-4E2E60CA1111}"/>
              </a:ext>
            </a:extLst>
          </p:cNvPr>
          <p:cNvSpPr>
            <a:spLocks noGrp="1"/>
          </p:cNvSpPr>
          <p:nvPr>
            <p:ph sz="quarter" idx="13"/>
          </p:nvPr>
        </p:nvSpPr>
        <p:spPr>
          <a:xfrm>
            <a:off x="688799" y="1842051"/>
            <a:ext cx="4916871" cy="4532245"/>
          </a:xfrm>
        </p:spPr>
        <p:txBody>
          <a:bodyPr>
            <a:normAutofit fontScale="92500"/>
          </a:bodyPr>
          <a:lstStyle/>
          <a:p>
            <a:pPr algn="just"/>
            <a:r>
              <a:rPr lang="pt-BR" dirty="0"/>
              <a:t>A renovação litúrgica e eclesial que </a:t>
            </a:r>
            <a:r>
              <a:rPr lang="pt-BR" dirty="0" smtClean="0"/>
              <a:t>foi promovida </a:t>
            </a:r>
            <a:r>
              <a:rPr lang="pt-BR" dirty="0"/>
              <a:t>pelo concílio vaticano II evidenciou, na esfera litúrgica, a consciência de uma igreja reunida em assembleia, ministerialmente configurada. </a:t>
            </a:r>
          </a:p>
          <a:p>
            <a:pPr algn="just"/>
            <a:r>
              <a:rPr lang="pt-BR" dirty="0"/>
              <a:t>Os ministérios não são ausentes, concentrados exclusivamente na pessoa do presbítero ou pensados como coreografias, necessárias para dar solenidade às celebrações.</a:t>
            </a:r>
          </a:p>
        </p:txBody>
      </p:sp>
      <p:pic>
        <p:nvPicPr>
          <p:cNvPr id="4" name="Imagem 3">
            <a:extLst>
              <a:ext uri="{FF2B5EF4-FFF2-40B4-BE49-F238E27FC236}">
                <a16:creationId xmlns="" xmlns:a16="http://schemas.microsoft.com/office/drawing/2014/main" id="{4F739D71-88F5-4A5D-9E7C-36DB3B7D603A}"/>
              </a:ext>
            </a:extLst>
          </p:cNvPr>
          <p:cNvPicPr>
            <a:picLocks noChangeAspect="1"/>
          </p:cNvPicPr>
          <p:nvPr/>
        </p:nvPicPr>
        <p:blipFill>
          <a:blip r:embed="rId2"/>
          <a:stretch>
            <a:fillRect/>
          </a:stretch>
        </p:blipFill>
        <p:spPr>
          <a:xfrm>
            <a:off x="6202020" y="702365"/>
            <a:ext cx="5532303" cy="5453270"/>
          </a:xfrm>
          <a:prstGeom prst="rect">
            <a:avLst/>
          </a:prstGeom>
        </p:spPr>
      </p:pic>
      <p:sp>
        <p:nvSpPr>
          <p:cNvPr id="5" name="CaixaDeTexto 4">
            <a:extLst>
              <a:ext uri="{FF2B5EF4-FFF2-40B4-BE49-F238E27FC236}">
                <a16:creationId xmlns="" xmlns:a16="http://schemas.microsoft.com/office/drawing/2014/main" id="{051A3FB3-8E81-4634-8F97-CB7EE3EBA384}"/>
              </a:ext>
            </a:extLst>
          </p:cNvPr>
          <p:cNvSpPr txBox="1"/>
          <p:nvPr/>
        </p:nvSpPr>
        <p:spPr>
          <a:xfrm>
            <a:off x="901148" y="1011054"/>
            <a:ext cx="5088833" cy="830997"/>
          </a:xfrm>
          <a:prstGeom prst="rect">
            <a:avLst/>
          </a:prstGeom>
          <a:noFill/>
        </p:spPr>
        <p:txBody>
          <a:bodyPr wrap="square" rtlCol="0">
            <a:spAutoFit/>
          </a:bodyPr>
          <a:lstStyle/>
          <a:p>
            <a:pPr algn="ctr"/>
            <a:r>
              <a:rPr lang="it-IT" sz="2400" b="1" dirty="0">
                <a:effectLst>
                  <a:outerShdw blurRad="38100" dist="38100" dir="2700000" algn="tl">
                    <a:srgbClr val="000000">
                      <a:alpha val="43137"/>
                    </a:srgbClr>
                  </a:outerShdw>
                </a:effectLst>
                <a:latin typeface="Arial Black" panose="020B0A04020102020204" pitchFamily="34" charset="0"/>
              </a:rPr>
              <a:t>Missal Romano Paulo VI</a:t>
            </a:r>
          </a:p>
          <a:p>
            <a:pPr algn="ctr"/>
            <a:r>
              <a:rPr lang="it-IT" sz="2400" b="1" dirty="0">
                <a:effectLst>
                  <a:outerShdw blurRad="38100" dist="38100" dir="2700000" algn="tl">
                    <a:srgbClr val="000000">
                      <a:alpha val="43137"/>
                    </a:srgbClr>
                  </a:outerShdw>
                </a:effectLst>
                <a:latin typeface="Arial Black" panose="020B0A04020102020204" pitchFamily="34" charset="0"/>
              </a:rPr>
              <a:t>LUZES</a:t>
            </a:r>
          </a:p>
        </p:txBody>
      </p:sp>
    </p:spTree>
    <p:extLst>
      <p:ext uri="{BB962C8B-B14F-4D97-AF65-F5344CB8AC3E}">
        <p14:creationId xmlns:p14="http://schemas.microsoft.com/office/powerpoint/2010/main" val="233901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 xmlns:a16="http://schemas.microsoft.com/office/drawing/2014/main" id="{88A188C9-97AC-420C-B912-C3D831AC265B}"/>
              </a:ext>
            </a:extLst>
          </p:cNvPr>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167000"/>
                    </a14:imgEffect>
                  </a14:imgLayer>
                </a14:imgProps>
              </a:ext>
            </a:extLst>
          </a:blip>
          <a:stretch>
            <a:fillRect/>
          </a:stretch>
        </p:blipFill>
        <p:spPr>
          <a:xfrm>
            <a:off x="0" y="0"/>
            <a:ext cx="12192000" cy="6858000"/>
          </a:xfrm>
          <a:prstGeom prst="rect">
            <a:avLst/>
          </a:prstGeom>
        </p:spPr>
      </p:pic>
      <p:sp>
        <p:nvSpPr>
          <p:cNvPr id="2" name="Título 1">
            <a:extLst>
              <a:ext uri="{FF2B5EF4-FFF2-40B4-BE49-F238E27FC236}">
                <a16:creationId xmlns="" xmlns:a16="http://schemas.microsoft.com/office/drawing/2014/main" id="{1B6F1BE1-BFD5-4E20-AFCF-16955EB09D90}"/>
              </a:ext>
            </a:extLst>
          </p:cNvPr>
          <p:cNvSpPr>
            <a:spLocks noGrp="1"/>
          </p:cNvSpPr>
          <p:nvPr>
            <p:ph type="title"/>
          </p:nvPr>
        </p:nvSpPr>
        <p:spPr/>
        <p:txBody>
          <a:bodyPr>
            <a:normAutofit fontScale="90000"/>
          </a:bodyPr>
          <a:lstStyle/>
          <a:p>
            <a:r>
              <a:rPr lang="pt-BR" b="1" dirty="0"/>
              <a:t>A redescoberta da dimensão sacramental da liturgia modificou o modo de se pensar o ministros da celebração litúrgica:</a:t>
            </a:r>
          </a:p>
        </p:txBody>
      </p:sp>
      <p:sp>
        <p:nvSpPr>
          <p:cNvPr id="3" name="Espaço Reservado para Conteúdo 2">
            <a:extLst>
              <a:ext uri="{FF2B5EF4-FFF2-40B4-BE49-F238E27FC236}">
                <a16:creationId xmlns="" xmlns:a16="http://schemas.microsoft.com/office/drawing/2014/main" id="{5C3DD8F3-D916-4BB9-A68E-DC2CDFDEA112}"/>
              </a:ext>
            </a:extLst>
          </p:cNvPr>
          <p:cNvSpPr>
            <a:spLocks noGrp="1"/>
          </p:cNvSpPr>
          <p:nvPr>
            <p:ph sz="quarter" idx="13"/>
          </p:nvPr>
        </p:nvSpPr>
        <p:spPr>
          <a:xfrm>
            <a:off x="913775" y="2405433"/>
            <a:ext cx="10363826" cy="3424107"/>
          </a:xfrm>
        </p:spPr>
        <p:txBody>
          <a:bodyPr>
            <a:noAutofit/>
          </a:bodyPr>
          <a:lstStyle/>
          <a:p>
            <a:pPr marL="0" indent="0" algn="ctr">
              <a:buNone/>
            </a:pPr>
            <a:r>
              <a:rPr lang="pt-BR" sz="4000" dirty="0"/>
              <a:t>Se passa da noção de um </a:t>
            </a:r>
            <a:r>
              <a:rPr lang="pt-BR" sz="4000" b="1" dirty="0"/>
              <a:t>único ministro </a:t>
            </a:r>
            <a:r>
              <a:rPr lang="pt-BR" sz="4000" dirty="0"/>
              <a:t>necessário para a validade do sacramento a uma </a:t>
            </a:r>
            <a:r>
              <a:rPr lang="pt-BR" sz="4000" b="1" dirty="0"/>
              <a:t>pluralidade de ministros</a:t>
            </a:r>
            <a:r>
              <a:rPr lang="pt-BR" sz="4000" dirty="0"/>
              <a:t> a serviço da participação de todos à verdade da celebração!</a:t>
            </a:r>
          </a:p>
        </p:txBody>
      </p:sp>
    </p:spTree>
    <p:extLst>
      <p:ext uri="{BB962C8B-B14F-4D97-AF65-F5344CB8AC3E}">
        <p14:creationId xmlns:p14="http://schemas.microsoft.com/office/powerpoint/2010/main" val="138865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8DD274E-0C28-4B13-943D-60AF30B84629}"/>
              </a:ext>
            </a:extLst>
          </p:cNvPr>
          <p:cNvSpPr>
            <a:spLocks noGrp="1"/>
          </p:cNvSpPr>
          <p:nvPr>
            <p:ph type="title"/>
          </p:nvPr>
        </p:nvSpPr>
        <p:spPr>
          <a:xfrm>
            <a:off x="875806" y="200310"/>
            <a:ext cx="10364451" cy="1596177"/>
          </a:xfrm>
        </p:spPr>
        <p:txBody>
          <a:bodyPr/>
          <a:lstStyle/>
          <a:p>
            <a:r>
              <a:rPr lang="pt-BR" dirty="0"/>
              <a:t>Contudo, temos </a:t>
            </a:r>
            <a:r>
              <a:rPr lang="pt-BR" b="1" dirty="0"/>
              <a:t>“sombras” </a:t>
            </a:r>
            <a:r>
              <a:rPr lang="pt-BR" dirty="0"/>
              <a:t>que precisam ser iluminadas</a:t>
            </a:r>
          </a:p>
        </p:txBody>
      </p:sp>
      <p:sp>
        <p:nvSpPr>
          <p:cNvPr id="3" name="Espaço Reservado para Conteúdo 2">
            <a:extLst>
              <a:ext uri="{FF2B5EF4-FFF2-40B4-BE49-F238E27FC236}">
                <a16:creationId xmlns="" xmlns:a16="http://schemas.microsoft.com/office/drawing/2014/main" id="{63032F05-2389-4587-A0CD-493259FB08D3}"/>
              </a:ext>
            </a:extLst>
          </p:cNvPr>
          <p:cNvSpPr>
            <a:spLocks noGrp="1"/>
          </p:cNvSpPr>
          <p:nvPr>
            <p:ph sz="quarter" idx="13"/>
          </p:nvPr>
        </p:nvSpPr>
        <p:spPr>
          <a:xfrm>
            <a:off x="313268" y="1526973"/>
            <a:ext cx="5022166" cy="4188453"/>
          </a:xfrm>
        </p:spPr>
        <p:txBody>
          <a:bodyPr>
            <a:noAutofit/>
          </a:bodyPr>
          <a:lstStyle/>
          <a:p>
            <a:pPr algn="ctr"/>
            <a:r>
              <a:rPr lang="pt-BR" sz="2400" dirty="0"/>
              <a:t>De um lado temos sacerdotes que temem perder o monopólio do sagrado e não estão dispostos a colocar em discussão a imagem tradicional do padre como aquele </a:t>
            </a:r>
            <a:r>
              <a:rPr lang="pt-BR" sz="2400" dirty="0" smtClean="0"/>
              <a:t>que, </a:t>
            </a:r>
            <a:r>
              <a:rPr lang="pt-BR" sz="2400" dirty="0"/>
              <a:t>sobre as coisas de </a:t>
            </a:r>
            <a:r>
              <a:rPr lang="pt-BR" sz="2400" dirty="0" smtClean="0"/>
              <a:t>liturgia, </a:t>
            </a:r>
            <a:r>
              <a:rPr lang="pt-BR" sz="2400" dirty="0"/>
              <a:t>sabe mais que os outros e, portanto, não precisa dar satisfação a ninguém.</a:t>
            </a:r>
          </a:p>
        </p:txBody>
      </p:sp>
      <p:sp>
        <p:nvSpPr>
          <p:cNvPr id="4" name="CaixaDeTexto 3">
            <a:extLst>
              <a:ext uri="{FF2B5EF4-FFF2-40B4-BE49-F238E27FC236}">
                <a16:creationId xmlns="" xmlns:a16="http://schemas.microsoft.com/office/drawing/2014/main" id="{A3B526A3-92D0-4498-BB76-A89B56CAFBBF}"/>
              </a:ext>
            </a:extLst>
          </p:cNvPr>
          <p:cNvSpPr txBox="1"/>
          <p:nvPr/>
        </p:nvSpPr>
        <p:spPr>
          <a:xfrm>
            <a:off x="6780628" y="2284137"/>
            <a:ext cx="4807088" cy="4154984"/>
          </a:xfrm>
          <a:prstGeom prst="rect">
            <a:avLst/>
          </a:prstGeom>
          <a:noFill/>
        </p:spPr>
        <p:txBody>
          <a:bodyPr wrap="square" rtlCol="0">
            <a:spAutoFit/>
          </a:bodyPr>
          <a:lstStyle/>
          <a:p>
            <a:pPr algn="ctr"/>
            <a:r>
              <a:rPr lang="pt-BR" sz="2400" dirty="0"/>
              <a:t>DE OUTRO LADO LEIGOS QUE RECAEM NO MODELO CLERICAL DE “UM QUE FAZ POR TODOS”. DO RISCO DE MINISTÉRIOS AUSENTES OU POUCO VALORIZADOS SE PASSA AO RISCO DE MINISTÉRIOS SOBRECARREGADOS E EXTREMAMENTE VALORIZADOS.</a:t>
            </a:r>
          </a:p>
        </p:txBody>
      </p:sp>
    </p:spTree>
    <p:extLst>
      <p:ext uri="{BB962C8B-B14F-4D97-AF65-F5344CB8AC3E}">
        <p14:creationId xmlns:p14="http://schemas.microsoft.com/office/powerpoint/2010/main" val="429022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down)">
                                      <p:cBhvr>
                                        <p:cTn id="13" dur="580">
                                          <p:stCondLst>
                                            <p:cond delay="0"/>
                                          </p:stCondLst>
                                        </p:cTn>
                                        <p:tgtEl>
                                          <p:spTgt spid="4">
                                            <p:txEl>
                                              <p:pRg st="0" end="0"/>
                                            </p:txEl>
                                          </p:spTgt>
                                        </p:tgtEl>
                                      </p:cBhvr>
                                    </p:animEffect>
                                    <p:anim calcmode="lin" valueType="num">
                                      <p:cBhvr>
                                        <p:cTn id="14"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xEl>
                                              <p:pRg st="0" end="0"/>
                                            </p:txEl>
                                          </p:spTgt>
                                        </p:tgtEl>
                                      </p:cBhvr>
                                      <p:to x="100000" y="60000"/>
                                    </p:animScale>
                                    <p:animScale>
                                      <p:cBhvr>
                                        <p:cTn id="20" dur="166" decel="50000">
                                          <p:stCondLst>
                                            <p:cond delay="676"/>
                                          </p:stCondLst>
                                        </p:cTn>
                                        <p:tgtEl>
                                          <p:spTgt spid="4">
                                            <p:txEl>
                                              <p:pRg st="0" end="0"/>
                                            </p:txEl>
                                          </p:spTgt>
                                        </p:tgtEl>
                                      </p:cBhvr>
                                      <p:to x="100000" y="100000"/>
                                    </p:animScale>
                                    <p:animScale>
                                      <p:cBhvr>
                                        <p:cTn id="21" dur="26">
                                          <p:stCondLst>
                                            <p:cond delay="1312"/>
                                          </p:stCondLst>
                                        </p:cTn>
                                        <p:tgtEl>
                                          <p:spTgt spid="4">
                                            <p:txEl>
                                              <p:pRg st="0" end="0"/>
                                            </p:txEl>
                                          </p:spTgt>
                                        </p:tgtEl>
                                      </p:cBhvr>
                                      <p:to x="100000" y="80000"/>
                                    </p:animScale>
                                    <p:animScale>
                                      <p:cBhvr>
                                        <p:cTn id="22" dur="166" decel="50000">
                                          <p:stCondLst>
                                            <p:cond delay="1338"/>
                                          </p:stCondLst>
                                        </p:cTn>
                                        <p:tgtEl>
                                          <p:spTgt spid="4">
                                            <p:txEl>
                                              <p:pRg st="0" end="0"/>
                                            </p:txEl>
                                          </p:spTgt>
                                        </p:tgtEl>
                                      </p:cBhvr>
                                      <p:to x="100000" y="100000"/>
                                    </p:animScale>
                                    <p:animScale>
                                      <p:cBhvr>
                                        <p:cTn id="23" dur="26">
                                          <p:stCondLst>
                                            <p:cond delay="1642"/>
                                          </p:stCondLst>
                                        </p:cTn>
                                        <p:tgtEl>
                                          <p:spTgt spid="4">
                                            <p:txEl>
                                              <p:pRg st="0" end="0"/>
                                            </p:txEl>
                                          </p:spTgt>
                                        </p:tgtEl>
                                      </p:cBhvr>
                                      <p:to x="100000" y="90000"/>
                                    </p:animScale>
                                    <p:animScale>
                                      <p:cBhvr>
                                        <p:cTn id="24" dur="166" decel="50000">
                                          <p:stCondLst>
                                            <p:cond delay="1668"/>
                                          </p:stCondLst>
                                        </p:cTn>
                                        <p:tgtEl>
                                          <p:spTgt spid="4">
                                            <p:txEl>
                                              <p:pRg st="0" end="0"/>
                                            </p:txEl>
                                          </p:spTgt>
                                        </p:tgtEl>
                                      </p:cBhvr>
                                      <p:to x="100000" y="100000"/>
                                    </p:animScale>
                                    <p:animScale>
                                      <p:cBhvr>
                                        <p:cTn id="25" dur="26">
                                          <p:stCondLst>
                                            <p:cond delay="1808"/>
                                          </p:stCondLst>
                                        </p:cTn>
                                        <p:tgtEl>
                                          <p:spTgt spid="4">
                                            <p:txEl>
                                              <p:pRg st="0" end="0"/>
                                            </p:txEl>
                                          </p:spTgt>
                                        </p:tgtEl>
                                      </p:cBhvr>
                                      <p:to x="100000" y="95000"/>
                                    </p:animScale>
                                    <p:animScale>
                                      <p:cBhvr>
                                        <p:cTn id="26" dur="166" decel="50000">
                                          <p:stCondLst>
                                            <p:cond delay="1834"/>
                                          </p:stCondLst>
                                        </p:cTn>
                                        <p:tgtEl>
                                          <p:spTgt spid="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 xmlns:a16="http://schemas.microsoft.com/office/drawing/2014/main" id="{3CA4754A-E8D9-47CE-9E92-AC4BE01E5768}"/>
              </a:ext>
            </a:extLst>
          </p:cNvPr>
          <p:cNvSpPr txBox="1"/>
          <p:nvPr/>
        </p:nvSpPr>
        <p:spPr>
          <a:xfrm>
            <a:off x="7216726" y="2461846"/>
            <a:ext cx="4975274" cy="369332"/>
          </a:xfrm>
          <a:prstGeom prst="rect">
            <a:avLst/>
          </a:prstGeom>
          <a:noFill/>
        </p:spPr>
        <p:txBody>
          <a:bodyPr wrap="square" rtlCol="0">
            <a:spAutoFit/>
          </a:bodyPr>
          <a:lstStyle/>
          <a:p>
            <a:endParaRPr lang="pt-BR" dirty="0"/>
          </a:p>
        </p:txBody>
      </p:sp>
      <p:pic>
        <p:nvPicPr>
          <p:cNvPr id="10" name="Espaço Reservado para Conteúdo 9">
            <a:extLst>
              <a:ext uri="{FF2B5EF4-FFF2-40B4-BE49-F238E27FC236}">
                <a16:creationId xmlns="" xmlns:a16="http://schemas.microsoft.com/office/drawing/2014/main" id="{8B52F571-BE06-4E11-ACD6-EBE18F0D3394}"/>
              </a:ext>
            </a:extLst>
          </p:cNvPr>
          <p:cNvPicPr>
            <a:picLocks noGrp="1" noChangeAspect="1"/>
          </p:cNvPicPr>
          <p:nvPr>
            <p:ph sz="quarter" idx="13"/>
          </p:nvPr>
        </p:nvPicPr>
        <p:blipFill>
          <a:blip r:embed="rId2"/>
          <a:stretch>
            <a:fillRect/>
          </a:stretch>
        </p:blipFill>
        <p:spPr>
          <a:xfrm>
            <a:off x="0" y="0"/>
            <a:ext cx="12189393" cy="6858000"/>
          </a:xfrm>
        </p:spPr>
      </p:pic>
      <p:sp>
        <p:nvSpPr>
          <p:cNvPr id="12" name="Retângulo 11">
            <a:extLst>
              <a:ext uri="{FF2B5EF4-FFF2-40B4-BE49-F238E27FC236}">
                <a16:creationId xmlns="" xmlns:a16="http://schemas.microsoft.com/office/drawing/2014/main" id="{A8185D32-7C2C-43F5-B902-81FE40736902}"/>
              </a:ext>
            </a:extLst>
          </p:cNvPr>
          <p:cNvSpPr/>
          <p:nvPr/>
        </p:nvSpPr>
        <p:spPr>
          <a:xfrm>
            <a:off x="7216726" y="2045425"/>
            <a:ext cx="4712677" cy="4031873"/>
          </a:xfrm>
          <a:prstGeom prst="rect">
            <a:avLst/>
          </a:prstGeom>
          <a:noFill/>
        </p:spPr>
        <p:txBody>
          <a:bodyPr wrap="square" lIns="91440" tIns="45720" rIns="91440" bIns="45720">
            <a:spAutoFit/>
          </a:bodyPr>
          <a:lstStyle/>
          <a:p>
            <a:pPr algn="ctr"/>
            <a:r>
              <a:rPr lang="pt-BR" sz="3200" b="1" cap="none" spc="0" dirty="0">
                <a:ln w="12700" cmpd="sng">
                  <a:solidFill>
                    <a:schemeClr val="tx1">
                      <a:lumMod val="50000"/>
                      <a:lumOff val="50000"/>
                    </a:schemeClr>
                  </a:solidFill>
                  <a:prstDash val="solid"/>
                </a:ln>
                <a:solidFill>
                  <a:srgbClr val="0070C0"/>
                </a:solidFill>
                <a:effectLst/>
              </a:rPr>
              <a:t>28. “Nas celebrações litúrgicas, cada qual, ministro ou fiel, ao desempenhar a sua função, faça tudo e só aquilo que pela natureza da coisa ou pelas normas litúrgicas lhe compete”.</a:t>
            </a:r>
          </a:p>
        </p:txBody>
      </p:sp>
    </p:spTree>
    <p:extLst>
      <p:ext uri="{BB962C8B-B14F-4D97-AF65-F5344CB8AC3E}">
        <p14:creationId xmlns:p14="http://schemas.microsoft.com/office/powerpoint/2010/main" val="325436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03EB31E-4983-48D4-A3E1-1BEB9CB0779D}"/>
              </a:ext>
            </a:extLst>
          </p:cNvPr>
          <p:cNvSpPr>
            <a:spLocks noGrp="1"/>
          </p:cNvSpPr>
          <p:nvPr>
            <p:ph type="title"/>
          </p:nvPr>
        </p:nvSpPr>
        <p:spPr>
          <a:xfrm>
            <a:off x="267874" y="2939687"/>
            <a:ext cx="5828126" cy="1596177"/>
          </a:xfrm>
        </p:spPr>
        <p:txBody>
          <a:bodyPr>
            <a:noAutofit/>
          </a:bodyPr>
          <a:lstStyle/>
          <a:p>
            <a:r>
              <a:rPr lang="pt-BR" sz="4000" dirty="0">
                <a:latin typeface="Arial Black" panose="020B0A04020102020204" pitchFamily="34" charset="0"/>
              </a:rPr>
              <a:t>“Vós todos sois o corpo de cristo e, individualmente, sois membros desse corpo”. (1Cor 12,28)</a:t>
            </a:r>
          </a:p>
        </p:txBody>
      </p:sp>
      <p:pic>
        <p:nvPicPr>
          <p:cNvPr id="4" name="Espaço Reservado para Conteúdo 3">
            <a:extLst>
              <a:ext uri="{FF2B5EF4-FFF2-40B4-BE49-F238E27FC236}">
                <a16:creationId xmlns="" xmlns:a16="http://schemas.microsoft.com/office/drawing/2014/main" id="{D882E067-22AF-4DBA-81CE-DC01B0537136}"/>
              </a:ext>
            </a:extLst>
          </p:cNvPr>
          <p:cNvPicPr>
            <a:picLocks noGrp="1" noChangeAspect="1"/>
          </p:cNvPicPr>
          <p:nvPr>
            <p:ph sz="quarter" idx="13"/>
          </p:nvPr>
        </p:nvPicPr>
        <p:blipFill>
          <a:blip r:embed="rId2"/>
          <a:stretch>
            <a:fillRect/>
          </a:stretch>
        </p:blipFill>
        <p:spPr>
          <a:xfrm>
            <a:off x="6334564" y="0"/>
            <a:ext cx="5857435" cy="6858000"/>
          </a:xfrm>
          <a:prstGeom prst="rect">
            <a:avLst/>
          </a:prstGeom>
        </p:spPr>
      </p:pic>
    </p:spTree>
    <p:extLst>
      <p:ext uri="{BB962C8B-B14F-4D97-AF65-F5344CB8AC3E}">
        <p14:creationId xmlns:p14="http://schemas.microsoft.com/office/powerpoint/2010/main" val="11945040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5D581B8E-CBB6-411A-9AFA-9B8A174FBDA3}"/>
              </a:ext>
            </a:extLst>
          </p:cNvPr>
          <p:cNvSpPr>
            <a:spLocks noGrp="1"/>
          </p:cNvSpPr>
          <p:nvPr>
            <p:ph sz="quarter" idx="13"/>
          </p:nvPr>
        </p:nvSpPr>
        <p:spPr>
          <a:xfrm>
            <a:off x="6096000" y="1076180"/>
            <a:ext cx="5960012" cy="5500466"/>
          </a:xfrm>
        </p:spPr>
        <p:txBody>
          <a:bodyPr>
            <a:normAutofit fontScale="92500"/>
          </a:bodyPr>
          <a:lstStyle/>
          <a:p>
            <a:pPr algn="just"/>
            <a:r>
              <a:rPr lang="pt-BR" sz="2400" dirty="0"/>
              <a:t>Na variedade dos ministérios está a epifania do mistério da igreja, como corpo de cristo.</a:t>
            </a:r>
          </a:p>
          <a:p>
            <a:pPr algn="just"/>
            <a:r>
              <a:rPr lang="pt-BR" sz="2400" dirty="0"/>
              <a:t>A diferença dos ministérios está a serviço da multiplicidade dos modos com os quais o mistério de cristo se faz presente.</a:t>
            </a:r>
          </a:p>
          <a:p>
            <a:pPr algn="just"/>
            <a:r>
              <a:rPr lang="pt-BR" sz="2400" dirty="0"/>
              <a:t>O SERVIÇO DE CADA UM NÃO FAZ VISUALIZAR SOMENTE O SERVIÇO SACERDOTAL DE TODOS, MAS TAMBÉM O SERVIÇO MINISTERIAL DO ÚNICO E ETERNO SACERDOTE, JESUS CRISTO.</a:t>
            </a:r>
          </a:p>
          <a:p>
            <a:endParaRPr lang="pt-BR" dirty="0"/>
          </a:p>
        </p:txBody>
      </p:sp>
      <p:pic>
        <p:nvPicPr>
          <p:cNvPr id="4" name="Imagem 3">
            <a:extLst>
              <a:ext uri="{FF2B5EF4-FFF2-40B4-BE49-F238E27FC236}">
                <a16:creationId xmlns="" xmlns:a16="http://schemas.microsoft.com/office/drawing/2014/main" id="{0E40E0EB-2547-4C5A-AF94-CB6E4ACBD628}"/>
              </a:ext>
            </a:extLst>
          </p:cNvPr>
          <p:cNvPicPr>
            <a:picLocks noChangeAspect="1"/>
          </p:cNvPicPr>
          <p:nvPr/>
        </p:nvPicPr>
        <p:blipFill>
          <a:blip r:embed="rId2"/>
          <a:stretch>
            <a:fillRect/>
          </a:stretch>
        </p:blipFill>
        <p:spPr>
          <a:xfrm>
            <a:off x="-1" y="0"/>
            <a:ext cx="5533093" cy="6858000"/>
          </a:xfrm>
          <a:prstGeom prst="rect">
            <a:avLst/>
          </a:prstGeom>
        </p:spPr>
      </p:pic>
      <p:sp>
        <p:nvSpPr>
          <p:cNvPr id="5" name="CaixaDeTexto 4">
            <a:extLst>
              <a:ext uri="{FF2B5EF4-FFF2-40B4-BE49-F238E27FC236}">
                <a16:creationId xmlns="" xmlns:a16="http://schemas.microsoft.com/office/drawing/2014/main" id="{83C6EC6B-6678-4B18-BEEA-6B5D86CD83B1}"/>
              </a:ext>
            </a:extLst>
          </p:cNvPr>
          <p:cNvSpPr txBox="1"/>
          <p:nvPr/>
        </p:nvSpPr>
        <p:spPr>
          <a:xfrm>
            <a:off x="5683349" y="281354"/>
            <a:ext cx="6508652" cy="523220"/>
          </a:xfrm>
          <a:prstGeom prst="rect">
            <a:avLst/>
          </a:prstGeom>
          <a:noFill/>
        </p:spPr>
        <p:txBody>
          <a:bodyPr wrap="square" rtlCol="0">
            <a:spAutoFit/>
          </a:bodyPr>
          <a:lstStyle/>
          <a:p>
            <a:pPr algn="ctr"/>
            <a:r>
              <a:rPr lang="pt-BR" sz="2800" dirty="0">
                <a:latin typeface="Arial Black" panose="020B0A04020102020204" pitchFamily="34" charset="0"/>
              </a:rPr>
              <a:t>VARIEDADE DE MINISTÉRIOS</a:t>
            </a:r>
          </a:p>
        </p:txBody>
      </p:sp>
    </p:spTree>
    <p:extLst>
      <p:ext uri="{BB962C8B-B14F-4D97-AF65-F5344CB8AC3E}">
        <p14:creationId xmlns:p14="http://schemas.microsoft.com/office/powerpoint/2010/main" val="35261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670B3C2-5520-4A09-885A-52E40826F7B1}"/>
              </a:ext>
            </a:extLst>
          </p:cNvPr>
          <p:cNvSpPr>
            <a:spLocks noGrp="1"/>
          </p:cNvSpPr>
          <p:nvPr>
            <p:ph type="title"/>
          </p:nvPr>
        </p:nvSpPr>
        <p:spPr>
          <a:xfrm>
            <a:off x="913774" y="2630911"/>
            <a:ext cx="10364451" cy="1596177"/>
          </a:xfrm>
        </p:spPr>
        <p:txBody>
          <a:bodyPr>
            <a:normAutofit/>
          </a:bodyPr>
          <a:lstStyle/>
          <a:p>
            <a:r>
              <a:rPr lang="pt-BR" sz="9600" dirty="0"/>
              <a:t>DE FATO...</a:t>
            </a:r>
          </a:p>
        </p:txBody>
      </p:sp>
      <p:pic>
        <p:nvPicPr>
          <p:cNvPr id="4" name="Espaço Reservado para Conteúdo 3">
            <a:extLst>
              <a:ext uri="{FF2B5EF4-FFF2-40B4-BE49-F238E27FC236}">
                <a16:creationId xmlns="" xmlns:a16="http://schemas.microsoft.com/office/drawing/2014/main" id="{50F527F5-14C3-4B35-8BBA-003EB2A49EE8}"/>
              </a:ext>
            </a:extLst>
          </p:cNvPr>
          <p:cNvPicPr>
            <a:picLocks noGrp="1" noChangeAspect="1"/>
          </p:cNvPicPr>
          <p:nvPr>
            <p:ph sz="quarter" idx="13"/>
          </p:nvPr>
        </p:nvPicPr>
        <p:blipFill>
          <a:blip r:embed="rId2"/>
          <a:stretch>
            <a:fillRect/>
          </a:stretch>
        </p:blipFill>
        <p:spPr>
          <a:xfrm>
            <a:off x="-1" y="0"/>
            <a:ext cx="12192000" cy="6858000"/>
          </a:xfrm>
          <a:prstGeom prst="rect">
            <a:avLst/>
          </a:prstGeom>
        </p:spPr>
      </p:pic>
      <p:sp>
        <p:nvSpPr>
          <p:cNvPr id="6" name="Retângulo 5">
            <a:extLst>
              <a:ext uri="{FF2B5EF4-FFF2-40B4-BE49-F238E27FC236}">
                <a16:creationId xmlns="" xmlns:a16="http://schemas.microsoft.com/office/drawing/2014/main" id="{E4813F56-864C-4673-AF99-CB3375DA0088}"/>
              </a:ext>
            </a:extLst>
          </p:cNvPr>
          <p:cNvSpPr/>
          <p:nvPr/>
        </p:nvSpPr>
        <p:spPr>
          <a:xfrm>
            <a:off x="7124131" y="2353912"/>
            <a:ext cx="5067868" cy="4031873"/>
          </a:xfrm>
          <a:prstGeom prst="rect">
            <a:avLst/>
          </a:prstGeom>
          <a:noFill/>
        </p:spPr>
        <p:txBody>
          <a:bodyPr wrap="square" lIns="91440" tIns="45720" rIns="91440" bIns="45720">
            <a:spAutoFit/>
          </a:bodyPr>
          <a:lstStyle/>
          <a:p>
            <a:pPr algn="ctr"/>
            <a:r>
              <a:rPr lang="pt-BR" sz="3200" dirty="0">
                <a:ln w="0">
                  <a:solidFill>
                    <a:schemeClr val="tx1">
                      <a:lumMod val="50000"/>
                      <a:lumOff val="50000"/>
                    </a:schemeClr>
                  </a:solidFill>
                </a:ln>
                <a:solidFill>
                  <a:srgbClr val="0070C0"/>
                </a:solidFill>
                <a:effectLst>
                  <a:outerShdw blurRad="38100" dist="19050" dir="2700000" algn="tl" rotWithShape="0">
                    <a:schemeClr val="dk1">
                      <a:alpha val="40000"/>
                    </a:schemeClr>
                  </a:outerShdw>
                </a:effectLst>
              </a:rPr>
              <a:t>7. “... toda a celebração litúrgica, como obra de Cristo sacerdote, e de Seu Corpo que é a Igreja, é uma ação sagrada por excelência, cuja eficácia... não é igualada por nenhuma outra ação da Igreja”.</a:t>
            </a:r>
            <a:endParaRPr lang="pt-BR" sz="3200" b="0" cap="none" spc="0" dirty="0">
              <a:ln w="0">
                <a:solidFill>
                  <a:schemeClr val="tx1">
                    <a:lumMod val="50000"/>
                    <a:lumOff val="50000"/>
                  </a:schemeClr>
                </a:solidFill>
              </a:ln>
              <a:solidFill>
                <a:srgbClr val="0070C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4399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7432D4A-3B08-435C-8BC3-DE3F25830E5A}"/>
              </a:ext>
            </a:extLst>
          </p:cNvPr>
          <p:cNvSpPr>
            <a:spLocks noGrp="1"/>
          </p:cNvSpPr>
          <p:nvPr>
            <p:ph type="title"/>
          </p:nvPr>
        </p:nvSpPr>
        <p:spPr>
          <a:xfrm>
            <a:off x="0" y="891473"/>
            <a:ext cx="5841242" cy="4540336"/>
          </a:xfrm>
        </p:spPr>
        <p:txBody>
          <a:bodyPr>
            <a:noAutofit/>
          </a:bodyPr>
          <a:lstStyle/>
          <a:p>
            <a:r>
              <a:rPr lang="pt-BR" sz="4400" dirty="0">
                <a:latin typeface="Arial Black" panose="020B0A04020102020204" pitchFamily="34" charset="0"/>
              </a:rPr>
              <a:t>É, portanto, indispensável que nossos ministérios deixem transparecer...</a:t>
            </a:r>
          </a:p>
        </p:txBody>
      </p:sp>
      <p:pic>
        <p:nvPicPr>
          <p:cNvPr id="4" name="Imagem 3">
            <a:extLst>
              <a:ext uri="{FF2B5EF4-FFF2-40B4-BE49-F238E27FC236}">
                <a16:creationId xmlns="" xmlns:a16="http://schemas.microsoft.com/office/drawing/2014/main" id="{31D87041-CD2C-4FA9-B4E7-A64C132A84D4}"/>
              </a:ext>
            </a:extLst>
          </p:cNvPr>
          <p:cNvPicPr>
            <a:picLocks noChangeAspect="1"/>
          </p:cNvPicPr>
          <p:nvPr/>
        </p:nvPicPr>
        <p:blipFill>
          <a:blip r:embed="rId2"/>
          <a:stretch>
            <a:fillRect/>
          </a:stretch>
        </p:blipFill>
        <p:spPr>
          <a:xfrm>
            <a:off x="6096000" y="0"/>
            <a:ext cx="6096000" cy="6857936"/>
          </a:xfrm>
          <a:prstGeom prst="rect">
            <a:avLst/>
          </a:prstGeom>
        </p:spPr>
      </p:pic>
      <p:sp>
        <p:nvSpPr>
          <p:cNvPr id="6" name="Retângulo 5">
            <a:extLst>
              <a:ext uri="{FF2B5EF4-FFF2-40B4-BE49-F238E27FC236}">
                <a16:creationId xmlns="" xmlns:a16="http://schemas.microsoft.com/office/drawing/2014/main" id="{B32715CA-1805-4D53-B622-6A9D7A06A869}"/>
              </a:ext>
            </a:extLst>
          </p:cNvPr>
          <p:cNvSpPr/>
          <p:nvPr/>
        </p:nvSpPr>
        <p:spPr>
          <a:xfrm>
            <a:off x="10296" y="5172501"/>
            <a:ext cx="6085704" cy="923330"/>
          </a:xfrm>
          <a:prstGeom prst="rect">
            <a:avLst/>
          </a:prstGeom>
          <a:noFill/>
        </p:spPr>
        <p:txBody>
          <a:bodyPr wrap="none" lIns="91440" tIns="45720" rIns="91440" bIns="45720">
            <a:spAutoFit/>
          </a:bodyPr>
          <a:lstStyle/>
          <a:p>
            <a:pPr algn="ctr"/>
            <a:r>
              <a:rPr lang="pt-BR" sz="5400" b="1" cap="none" spc="0" dirty="0">
                <a:ln w="13462">
                  <a:solidFill>
                    <a:srgbClr val="FF0000"/>
                  </a:solidFill>
                  <a:prstDash val="solid"/>
                </a:ln>
                <a:solidFill>
                  <a:srgbClr val="002060"/>
                </a:solidFill>
                <a:effectLst>
                  <a:outerShdw dist="38100" dir="2700000" algn="bl" rotWithShape="0">
                    <a:schemeClr val="accent5"/>
                  </a:outerShdw>
                </a:effectLst>
                <a:latin typeface="Arial Black" panose="020B0A04020102020204" pitchFamily="34" charset="0"/>
              </a:rPr>
              <a:t>JESUS CRISTO!</a:t>
            </a:r>
            <a:endParaRPr lang="pt-BR" sz="5400" b="1" cap="none" spc="0" dirty="0">
              <a:ln w="13462">
                <a:solidFill>
                  <a:srgbClr val="FF0000"/>
                </a:solidFill>
                <a:prstDash val="solid"/>
              </a:ln>
              <a:solidFill>
                <a:srgbClr val="002060"/>
              </a:solidFill>
              <a:effectLst>
                <a:outerShdw dist="38100" dir="2700000" algn="bl" rotWithShape="0">
                  <a:schemeClr val="accent5"/>
                </a:outerShdw>
              </a:effectLst>
            </a:endParaRPr>
          </a:p>
        </p:txBody>
      </p:sp>
    </p:spTree>
    <p:extLst>
      <p:ext uri="{BB962C8B-B14F-4D97-AF65-F5344CB8AC3E}">
        <p14:creationId xmlns:p14="http://schemas.microsoft.com/office/powerpoint/2010/main" val="76184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EEE1A63-CE9B-4567-B984-9599F7FE93F8}"/>
              </a:ext>
            </a:extLst>
          </p:cNvPr>
          <p:cNvSpPr>
            <a:spLocks noGrp="1"/>
          </p:cNvSpPr>
          <p:nvPr>
            <p:ph type="title"/>
          </p:nvPr>
        </p:nvSpPr>
        <p:spPr/>
        <p:txBody>
          <a:bodyPr/>
          <a:lstStyle/>
          <a:p>
            <a:endParaRPr lang="pt-BR"/>
          </a:p>
        </p:txBody>
      </p:sp>
      <p:pic>
        <p:nvPicPr>
          <p:cNvPr id="4" name="Espaço Reservado para Conteúdo 3">
            <a:extLst>
              <a:ext uri="{FF2B5EF4-FFF2-40B4-BE49-F238E27FC236}">
                <a16:creationId xmlns="" xmlns:a16="http://schemas.microsoft.com/office/drawing/2014/main" id="{E711637E-ECD4-48E5-89B4-13B3220F630C}"/>
              </a:ext>
            </a:extLst>
          </p:cNvPr>
          <p:cNvPicPr>
            <a:picLocks noGrp="1" noChangeAspect="1"/>
          </p:cNvPicPr>
          <p:nvPr>
            <p:ph sz="quarter" idx="13"/>
          </p:nvPr>
        </p:nvPicPr>
        <p:blipFill>
          <a:blip r:embed="rId2"/>
          <a:stretch>
            <a:fillRect/>
          </a:stretch>
        </p:blipFill>
        <p:spPr>
          <a:xfrm>
            <a:off x="0" y="0"/>
            <a:ext cx="12192000" cy="6838855"/>
          </a:xfrm>
          <a:prstGeom prst="rect">
            <a:avLst/>
          </a:prstGeom>
        </p:spPr>
      </p:pic>
    </p:spTree>
    <p:extLst>
      <p:ext uri="{BB962C8B-B14F-4D97-AF65-F5344CB8AC3E}">
        <p14:creationId xmlns:p14="http://schemas.microsoft.com/office/powerpoint/2010/main" val="29396588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A8D7604-EA0F-4C2A-8DDA-F99916A02B23}"/>
              </a:ext>
            </a:extLst>
          </p:cNvPr>
          <p:cNvSpPr>
            <a:spLocks noGrp="1"/>
          </p:cNvSpPr>
          <p:nvPr>
            <p:ph type="title"/>
          </p:nvPr>
        </p:nvSpPr>
        <p:spPr/>
        <p:txBody>
          <a:bodyPr/>
          <a:lstStyle/>
          <a:p>
            <a:endParaRPr lang="pt-BR"/>
          </a:p>
        </p:txBody>
      </p:sp>
      <p:pic>
        <p:nvPicPr>
          <p:cNvPr id="8" name="Espaço Reservado para Conteúdo 7">
            <a:extLst>
              <a:ext uri="{FF2B5EF4-FFF2-40B4-BE49-F238E27FC236}">
                <a16:creationId xmlns="" xmlns:a16="http://schemas.microsoft.com/office/drawing/2014/main" id="{A82FD17F-9FE6-463A-8EC3-2C26B02E29AF}"/>
              </a:ext>
            </a:extLst>
          </p:cNvPr>
          <p:cNvPicPr>
            <a:picLocks noGrp="1" noChangeAspect="1"/>
          </p:cNvPicPr>
          <p:nvPr>
            <p:ph sz="quarter" idx="13"/>
          </p:nvPr>
        </p:nvPicPr>
        <p:blipFill>
          <a:blip r:embed="rId2"/>
          <a:stretch>
            <a:fillRect/>
          </a:stretch>
        </p:blipFill>
        <p:spPr>
          <a:xfrm>
            <a:off x="0" y="0"/>
            <a:ext cx="12192000" cy="6858000"/>
          </a:xfrm>
        </p:spPr>
      </p:pic>
      <p:sp>
        <p:nvSpPr>
          <p:cNvPr id="12" name="Retângulo 11">
            <a:extLst>
              <a:ext uri="{FF2B5EF4-FFF2-40B4-BE49-F238E27FC236}">
                <a16:creationId xmlns="" xmlns:a16="http://schemas.microsoft.com/office/drawing/2014/main" id="{564641C1-38F8-43EC-88E1-FC8B1FA81BA7}"/>
              </a:ext>
            </a:extLst>
          </p:cNvPr>
          <p:cNvSpPr/>
          <p:nvPr/>
        </p:nvSpPr>
        <p:spPr>
          <a:xfrm rot="20905018">
            <a:off x="-40942" y="687321"/>
            <a:ext cx="8413650" cy="2585323"/>
          </a:xfrm>
          <a:prstGeom prst="rect">
            <a:avLst/>
          </a:prstGeom>
          <a:noFill/>
        </p:spPr>
        <p:txBody>
          <a:bodyPr wrap="none" lIns="91440" tIns="45720" rIns="91440" bIns="45720">
            <a:prstTxWarp prst="textCanUp">
              <a:avLst/>
            </a:prstTxWarp>
            <a:spAutoFit/>
          </a:bodyPr>
          <a:lstStyle/>
          <a:p>
            <a:pPr algn="ctr"/>
            <a:r>
              <a:rPr lang="pt-BR"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Não sou mais eu,</a:t>
            </a:r>
          </a:p>
          <a:p>
            <a:pPr algn="ctr"/>
            <a:r>
              <a:rPr lang="pt-BR"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mas a Igreja, e através dela</a:t>
            </a:r>
          </a:p>
          <a:p>
            <a:pPr algn="ctr"/>
            <a:r>
              <a:rPr lang="pt-BR"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é </a:t>
            </a:r>
            <a:r>
              <a:rPr lang="pt-BR"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 Senhor </a:t>
            </a:r>
            <a:r>
              <a:rPr lang="pt-BR"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quem </a:t>
            </a:r>
            <a:r>
              <a:rPr lang="pt-BR"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age em mim na Liturgia.</a:t>
            </a:r>
          </a:p>
        </p:txBody>
      </p:sp>
    </p:spTree>
    <p:extLst>
      <p:ext uri="{BB962C8B-B14F-4D97-AF65-F5344CB8AC3E}">
        <p14:creationId xmlns:p14="http://schemas.microsoft.com/office/powerpoint/2010/main" val="34791203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C9D8A5F-F26D-4674-A56D-3DAE2E72C0F7}"/>
              </a:ext>
            </a:extLst>
          </p:cNvPr>
          <p:cNvSpPr>
            <a:spLocks noGrp="1"/>
          </p:cNvSpPr>
          <p:nvPr>
            <p:ph type="title"/>
          </p:nvPr>
        </p:nvSpPr>
        <p:spPr/>
        <p:txBody>
          <a:bodyPr/>
          <a:lstStyle/>
          <a:p>
            <a:endParaRPr lang="pt-BR"/>
          </a:p>
        </p:txBody>
      </p:sp>
      <p:pic>
        <p:nvPicPr>
          <p:cNvPr id="4" name="Espaço Reservado para Conteúdo 3">
            <a:extLst>
              <a:ext uri="{FF2B5EF4-FFF2-40B4-BE49-F238E27FC236}">
                <a16:creationId xmlns="" xmlns:a16="http://schemas.microsoft.com/office/drawing/2014/main" id="{8E90AA38-2A84-45E9-8F8D-A67C5E94660B}"/>
              </a:ext>
            </a:extLst>
          </p:cNvPr>
          <p:cNvPicPr>
            <a:picLocks noGrp="1" noChangeAspect="1"/>
          </p:cNvPicPr>
          <p:nvPr>
            <p:ph sz="quarter" idx="13"/>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6896101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480C258-D7AB-4FD8-8D1B-58711D0F063E}"/>
              </a:ext>
            </a:extLst>
          </p:cNvPr>
          <p:cNvSpPr>
            <a:spLocks noGrp="1"/>
          </p:cNvSpPr>
          <p:nvPr>
            <p:ph type="title"/>
          </p:nvPr>
        </p:nvSpPr>
        <p:spPr/>
        <p:txBody>
          <a:bodyPr/>
          <a:lstStyle/>
          <a:p>
            <a:endParaRPr lang="pt-BR"/>
          </a:p>
        </p:txBody>
      </p:sp>
      <p:pic>
        <p:nvPicPr>
          <p:cNvPr id="7" name="Espaço Reservado para Conteúdo 6">
            <a:extLst>
              <a:ext uri="{FF2B5EF4-FFF2-40B4-BE49-F238E27FC236}">
                <a16:creationId xmlns="" xmlns:a16="http://schemas.microsoft.com/office/drawing/2014/main" id="{6DDE8535-6935-4F7D-86EF-CA406EF7F7CE}"/>
              </a:ext>
            </a:extLst>
          </p:cNvPr>
          <p:cNvPicPr>
            <a:picLocks noGrp="1" noChangeAspect="1"/>
          </p:cNvPicPr>
          <p:nvPr>
            <p:ph sz="quarter" idx="13"/>
          </p:nvPr>
        </p:nvPicPr>
        <p:blipFill>
          <a:blip r:embed="rId2"/>
          <a:stretch>
            <a:fillRect/>
          </a:stretch>
        </p:blipFill>
        <p:spPr>
          <a:xfrm>
            <a:off x="0" y="4763"/>
            <a:ext cx="12183532" cy="6853237"/>
          </a:xfrm>
        </p:spPr>
      </p:pic>
    </p:spTree>
    <p:extLst>
      <p:ext uri="{BB962C8B-B14F-4D97-AF65-F5344CB8AC3E}">
        <p14:creationId xmlns:p14="http://schemas.microsoft.com/office/powerpoint/2010/main" val="2732507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B5C8ADB-0E0E-4370-9AB5-6254BAFF8849}"/>
              </a:ext>
            </a:extLst>
          </p:cNvPr>
          <p:cNvSpPr>
            <a:spLocks noGrp="1"/>
          </p:cNvSpPr>
          <p:nvPr>
            <p:ph type="title"/>
          </p:nvPr>
        </p:nvSpPr>
        <p:spPr>
          <a:xfrm>
            <a:off x="913149" y="167943"/>
            <a:ext cx="10364451" cy="1596177"/>
          </a:xfrm>
        </p:spPr>
        <p:txBody>
          <a:bodyPr/>
          <a:lstStyle/>
          <a:p>
            <a:r>
              <a:rPr lang="pt-BR" dirty="0"/>
              <a:t>Como estão os ministérios na minha comunidade?</a:t>
            </a:r>
          </a:p>
        </p:txBody>
      </p:sp>
      <p:sp>
        <p:nvSpPr>
          <p:cNvPr id="3" name="Espaço Reservado para Conteúdo 2">
            <a:extLst>
              <a:ext uri="{FF2B5EF4-FFF2-40B4-BE49-F238E27FC236}">
                <a16:creationId xmlns="" xmlns:a16="http://schemas.microsoft.com/office/drawing/2014/main" id="{823203C6-783F-4FA0-9D53-6717E1851A7A}"/>
              </a:ext>
            </a:extLst>
          </p:cNvPr>
          <p:cNvSpPr>
            <a:spLocks noGrp="1"/>
          </p:cNvSpPr>
          <p:nvPr>
            <p:ph sz="quarter" idx="13"/>
          </p:nvPr>
        </p:nvSpPr>
        <p:spPr>
          <a:xfrm>
            <a:off x="5539408" y="1900976"/>
            <a:ext cx="5565913" cy="4102259"/>
          </a:xfrm>
        </p:spPr>
        <p:txBody>
          <a:bodyPr>
            <a:normAutofit fontScale="92500" lnSpcReduction="20000"/>
          </a:bodyPr>
          <a:lstStyle/>
          <a:p>
            <a:pPr marL="0" indent="0" algn="just">
              <a:buNone/>
            </a:pPr>
            <a:r>
              <a:rPr lang="pt-BR" dirty="0"/>
              <a:t>Os ministérios são assumidos um pouco por todos, de acordo com as disponibilidades e as exigências, mas sem particular formação.</a:t>
            </a:r>
          </a:p>
          <a:p>
            <a:pPr marL="0" indent="0" algn="just">
              <a:buNone/>
            </a:pPr>
            <a:r>
              <a:rPr lang="pt-BR" dirty="0"/>
              <a:t>Os ministérios mais importantes são desempenhados por poucas pessoas, mais ou menos formadas. Mas sempre as mesmas.</a:t>
            </a:r>
          </a:p>
          <a:p>
            <a:pPr marL="0" indent="0" algn="just">
              <a:buNone/>
            </a:pPr>
            <a:r>
              <a:rPr lang="pt-BR" dirty="0"/>
              <a:t>Os ministérios são os mínimos possíveis, assim não se tem muito problema!!!</a:t>
            </a:r>
          </a:p>
          <a:p>
            <a:pPr marL="0" indent="0" algn="just">
              <a:buNone/>
            </a:pPr>
            <a:r>
              <a:rPr lang="pt-BR" dirty="0"/>
              <a:t>Que ministérios!!!? o padre faz tudo! Não tem ninguém para ajudar!!!</a:t>
            </a:r>
          </a:p>
        </p:txBody>
      </p:sp>
      <p:pic>
        <p:nvPicPr>
          <p:cNvPr id="7" name="Imagem 6">
            <a:extLst>
              <a:ext uri="{FF2B5EF4-FFF2-40B4-BE49-F238E27FC236}">
                <a16:creationId xmlns="" xmlns:a16="http://schemas.microsoft.com/office/drawing/2014/main" id="{D7D0C508-A668-4555-82C6-1B0CEEEA8D6B}"/>
              </a:ext>
            </a:extLst>
          </p:cNvPr>
          <p:cNvPicPr>
            <a:picLocks noChangeAspect="1"/>
          </p:cNvPicPr>
          <p:nvPr/>
        </p:nvPicPr>
        <p:blipFill>
          <a:blip r:embed="rId2"/>
          <a:stretch>
            <a:fillRect/>
          </a:stretch>
        </p:blipFill>
        <p:spPr>
          <a:xfrm>
            <a:off x="595097" y="1764120"/>
            <a:ext cx="4178861" cy="4649932"/>
          </a:xfrm>
          <a:prstGeom prst="rect">
            <a:avLst/>
          </a:prstGeom>
        </p:spPr>
      </p:pic>
    </p:spTree>
    <p:extLst>
      <p:ext uri="{BB962C8B-B14F-4D97-AF65-F5344CB8AC3E}">
        <p14:creationId xmlns:p14="http://schemas.microsoft.com/office/powerpoint/2010/main" val="255276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 xmlns:a16="http://schemas.microsoft.com/office/drawing/2014/main" id="{7DB33B81-7E2D-44D8-8CC9-5D8863C89C6D}"/>
              </a:ext>
            </a:extLst>
          </p:cNvPr>
          <p:cNvPicPr>
            <a:picLocks noChangeAspect="1"/>
          </p:cNvPicPr>
          <p:nvPr/>
        </p:nvPicPr>
        <p:blipFill>
          <a:blip r:embed="rId2"/>
          <a:stretch>
            <a:fillRect/>
          </a:stretch>
        </p:blipFill>
        <p:spPr>
          <a:xfrm>
            <a:off x="-313" y="-3711"/>
            <a:ext cx="12192000" cy="6861711"/>
          </a:xfrm>
          <a:prstGeom prst="rect">
            <a:avLst/>
          </a:prstGeom>
        </p:spPr>
      </p:pic>
      <p:sp>
        <p:nvSpPr>
          <p:cNvPr id="2" name="Título 1">
            <a:extLst>
              <a:ext uri="{FF2B5EF4-FFF2-40B4-BE49-F238E27FC236}">
                <a16:creationId xmlns="" xmlns:a16="http://schemas.microsoft.com/office/drawing/2014/main" id="{52CDDC97-541C-4B53-A564-91C3EDD433C7}"/>
              </a:ext>
            </a:extLst>
          </p:cNvPr>
          <p:cNvSpPr>
            <a:spLocks noGrp="1"/>
          </p:cNvSpPr>
          <p:nvPr>
            <p:ph type="title"/>
          </p:nvPr>
        </p:nvSpPr>
        <p:spPr>
          <a:xfrm>
            <a:off x="0" y="4635301"/>
            <a:ext cx="6547199" cy="1596177"/>
          </a:xfrm>
        </p:spPr>
        <p:txBody>
          <a:bodyPr>
            <a:normAutofit fontScale="90000"/>
          </a:bodyPr>
          <a:lstStyle/>
          <a:p>
            <a:r>
              <a:rPr lang="pt-BR" dirty="0">
                <a:latin typeface="Arial Black" panose="020B0A04020102020204" pitchFamily="34" charset="0"/>
              </a:rPr>
              <a:t>O que o espírito santo suscita às nossas igrejas para que nossos carismas e ministérios se harmonizem?</a:t>
            </a:r>
          </a:p>
        </p:txBody>
      </p:sp>
    </p:spTree>
    <p:extLst>
      <p:ext uri="{BB962C8B-B14F-4D97-AF65-F5344CB8AC3E}">
        <p14:creationId xmlns:p14="http://schemas.microsoft.com/office/powerpoint/2010/main" val="8289015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935AFA4B-46BA-4C4F-92E4-EF92C109FB20}"/>
              </a:ext>
            </a:extLst>
          </p:cNvPr>
          <p:cNvSpPr>
            <a:spLocks noGrp="1"/>
          </p:cNvSpPr>
          <p:nvPr>
            <p:ph sz="quarter" idx="13"/>
          </p:nvPr>
        </p:nvSpPr>
        <p:spPr/>
        <p:txBody>
          <a:bodyPr/>
          <a:lstStyle/>
          <a:p>
            <a:endParaRPr lang="pt-BR"/>
          </a:p>
        </p:txBody>
      </p:sp>
      <p:pic>
        <p:nvPicPr>
          <p:cNvPr id="4" name="Imagem 3">
            <a:extLst>
              <a:ext uri="{FF2B5EF4-FFF2-40B4-BE49-F238E27FC236}">
                <a16:creationId xmlns="" xmlns:a16="http://schemas.microsoft.com/office/drawing/2014/main" id="{6E1EC1AD-978B-4B72-85A9-31F313C2517C}"/>
              </a:ext>
            </a:extLst>
          </p:cNvPr>
          <p:cNvPicPr>
            <a:picLocks noChangeAspect="1"/>
          </p:cNvPicPr>
          <p:nvPr/>
        </p:nvPicPr>
        <p:blipFill>
          <a:blip r:embed="rId2"/>
          <a:stretch>
            <a:fillRect/>
          </a:stretch>
        </p:blipFill>
        <p:spPr>
          <a:xfrm>
            <a:off x="0" y="0"/>
            <a:ext cx="12192000" cy="6858000"/>
          </a:xfrm>
          <a:prstGeom prst="rect">
            <a:avLst/>
          </a:prstGeom>
        </p:spPr>
      </p:pic>
      <p:sp>
        <p:nvSpPr>
          <p:cNvPr id="5" name="Balão de Fala: Oval 4">
            <a:extLst>
              <a:ext uri="{FF2B5EF4-FFF2-40B4-BE49-F238E27FC236}">
                <a16:creationId xmlns="" xmlns:a16="http://schemas.microsoft.com/office/drawing/2014/main" id="{B2D2FA2E-9B2A-4C91-8AC3-893F6BF3B747}"/>
              </a:ext>
            </a:extLst>
          </p:cNvPr>
          <p:cNvSpPr/>
          <p:nvPr/>
        </p:nvSpPr>
        <p:spPr>
          <a:xfrm>
            <a:off x="92766" y="206988"/>
            <a:ext cx="6002922" cy="3424107"/>
          </a:xfrm>
          <a:prstGeom prst="wedgeEllipseCallout">
            <a:avLst>
              <a:gd name="adj1" fmla="val 52972"/>
              <a:gd name="adj2" fmla="val 5495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pt-BR" sz="1900" b="1" dirty="0"/>
              <a:t>Há diversidade de dons, mas o Espírito é o mesmo. Há diversidade de ministérios, mas o Senhor é o mesmo. Há diferentes atividades, mas é o mesmo Deus que realiza tudo em todos. A cada um é dada a manifestação do Espírito, em vista do bem de todos. </a:t>
            </a:r>
            <a:r>
              <a:rPr lang="pt-BR" sz="1900" dirty="0"/>
              <a:t>(1Cor12,4-7)</a:t>
            </a:r>
          </a:p>
        </p:txBody>
      </p:sp>
    </p:spTree>
    <p:extLst>
      <p:ext uri="{BB962C8B-B14F-4D97-AF65-F5344CB8AC3E}">
        <p14:creationId xmlns:p14="http://schemas.microsoft.com/office/powerpoint/2010/main" val="273532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BD90A79-72DD-4022-82B9-274474FE69D0}"/>
              </a:ext>
            </a:extLst>
          </p:cNvPr>
          <p:cNvSpPr>
            <a:spLocks noGrp="1"/>
          </p:cNvSpPr>
          <p:nvPr>
            <p:ph type="title"/>
          </p:nvPr>
        </p:nvSpPr>
        <p:spPr/>
        <p:txBody>
          <a:bodyPr/>
          <a:lstStyle/>
          <a:p>
            <a:r>
              <a:rPr lang="pt-BR" dirty="0"/>
              <a:t>Do carisma ao ministério...</a:t>
            </a:r>
          </a:p>
        </p:txBody>
      </p:sp>
      <p:sp>
        <p:nvSpPr>
          <p:cNvPr id="3" name="Espaço Reservado para Conteúdo 2">
            <a:extLst>
              <a:ext uri="{FF2B5EF4-FFF2-40B4-BE49-F238E27FC236}">
                <a16:creationId xmlns="" xmlns:a16="http://schemas.microsoft.com/office/drawing/2014/main" id="{4B1AF6ED-5481-4F40-B1A7-187C90D31B8A}"/>
              </a:ext>
            </a:extLst>
          </p:cNvPr>
          <p:cNvSpPr>
            <a:spLocks noGrp="1"/>
          </p:cNvSpPr>
          <p:nvPr>
            <p:ph sz="quarter" idx="13"/>
          </p:nvPr>
        </p:nvSpPr>
        <p:spPr/>
        <p:txBody>
          <a:bodyPr/>
          <a:lstStyle/>
          <a:p>
            <a:pPr algn="just"/>
            <a:r>
              <a:rPr lang="pt-BR" dirty="0">
                <a:latin typeface="Arial Black" panose="020B0A04020102020204" pitchFamily="34" charset="0"/>
              </a:rPr>
              <a:t>O carisma é um dom colocado a serviço para o crescimento pessoal e comunitário da graça. Daí decorre que...</a:t>
            </a:r>
          </a:p>
          <a:p>
            <a:pPr algn="just"/>
            <a:r>
              <a:rPr lang="pt-BR" dirty="0">
                <a:latin typeface="Arial Black" panose="020B0A04020102020204" pitchFamily="34" charset="0"/>
              </a:rPr>
              <a:t>Não basta saber ler para poder proclamar a palavra de deus;</a:t>
            </a:r>
          </a:p>
          <a:p>
            <a:pPr algn="just"/>
            <a:r>
              <a:rPr lang="pt-BR" dirty="0">
                <a:latin typeface="Arial Black" panose="020B0A04020102020204" pitchFamily="34" charset="0"/>
              </a:rPr>
              <a:t>Não basta saber tocar um instrumento musical para tocar na igreja;</a:t>
            </a:r>
          </a:p>
          <a:p>
            <a:pPr algn="just"/>
            <a:r>
              <a:rPr lang="pt-BR" dirty="0">
                <a:latin typeface="Arial Black" panose="020B0A04020102020204" pitchFamily="34" charset="0"/>
              </a:rPr>
              <a:t>Não basta apresentar-se para ser admitido a um determinado ministério!</a:t>
            </a:r>
          </a:p>
        </p:txBody>
      </p:sp>
    </p:spTree>
    <p:extLst>
      <p:ext uri="{BB962C8B-B14F-4D97-AF65-F5344CB8AC3E}">
        <p14:creationId xmlns:p14="http://schemas.microsoft.com/office/powerpoint/2010/main" val="10204245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 xmlns:a16="http://schemas.microsoft.com/office/drawing/2014/main" id="{EDD5BE2F-9A99-4260-ABEE-CE5D5BA82342}"/>
              </a:ext>
            </a:extLst>
          </p:cNvPr>
          <p:cNvPicPr>
            <a:picLocks noChangeAspect="1"/>
          </p:cNvPicPr>
          <p:nvPr/>
        </p:nvPicPr>
        <p:blipFill>
          <a:blip r:embed="rId2"/>
          <a:stretch>
            <a:fillRect/>
          </a:stretch>
        </p:blipFill>
        <p:spPr>
          <a:xfrm>
            <a:off x="0" y="0"/>
            <a:ext cx="12192000" cy="6847766"/>
          </a:xfrm>
          <a:prstGeom prst="rect">
            <a:avLst/>
          </a:prstGeom>
        </p:spPr>
      </p:pic>
      <p:sp>
        <p:nvSpPr>
          <p:cNvPr id="2" name="Título 1">
            <a:extLst>
              <a:ext uri="{FF2B5EF4-FFF2-40B4-BE49-F238E27FC236}">
                <a16:creationId xmlns="" xmlns:a16="http://schemas.microsoft.com/office/drawing/2014/main" id="{6098D158-F8BD-43D4-B7DF-8F45C5AB59B7}"/>
              </a:ext>
            </a:extLst>
          </p:cNvPr>
          <p:cNvSpPr>
            <a:spLocks noGrp="1"/>
          </p:cNvSpPr>
          <p:nvPr>
            <p:ph type="title"/>
          </p:nvPr>
        </p:nvSpPr>
        <p:spPr>
          <a:xfrm>
            <a:off x="808383" y="2639472"/>
            <a:ext cx="10364451" cy="1596177"/>
          </a:xfrm>
        </p:spPr>
        <p:txBody>
          <a:bodyPr/>
          <a:lstStyle/>
          <a:p>
            <a:r>
              <a:rPr lang="pt-BR" dirty="0"/>
              <a:t>Talento e disponibilidade pessoal devem se configurar com o carisma litúrgico.</a:t>
            </a:r>
          </a:p>
        </p:txBody>
      </p:sp>
      <p:sp>
        <p:nvSpPr>
          <p:cNvPr id="3" name="Espaço Reservado para Conteúdo 2">
            <a:extLst>
              <a:ext uri="{FF2B5EF4-FFF2-40B4-BE49-F238E27FC236}">
                <a16:creationId xmlns="" xmlns:a16="http://schemas.microsoft.com/office/drawing/2014/main" id="{4F3496C0-0D00-47FB-A35C-B06726D45C2F}"/>
              </a:ext>
            </a:extLst>
          </p:cNvPr>
          <p:cNvSpPr>
            <a:spLocks noGrp="1"/>
          </p:cNvSpPr>
          <p:nvPr>
            <p:ph sz="quarter" idx="13"/>
          </p:nvPr>
        </p:nvSpPr>
        <p:spPr>
          <a:xfrm>
            <a:off x="1019791" y="4235649"/>
            <a:ext cx="10363826" cy="2244664"/>
          </a:xfrm>
        </p:spPr>
        <p:txBody>
          <a:bodyPr>
            <a:normAutofit/>
          </a:bodyPr>
          <a:lstStyle/>
          <a:p>
            <a:pPr algn="ctr"/>
            <a:r>
              <a:rPr lang="pt-BR" sz="2800" dirty="0"/>
              <a:t>Isso pressupõe um estilo próprio da liturgia e uma competência específica, isto é, um modo de fazer, de mover-se, de cantar, de ler, de servir, de guiar a assembleia que sejam próprios da liturgia.</a:t>
            </a:r>
          </a:p>
        </p:txBody>
      </p:sp>
    </p:spTree>
    <p:extLst>
      <p:ext uri="{BB962C8B-B14F-4D97-AF65-F5344CB8AC3E}">
        <p14:creationId xmlns:p14="http://schemas.microsoft.com/office/powerpoint/2010/main" val="40925839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 xmlns:a16="http://schemas.microsoft.com/office/drawing/2014/main" id="{9364E559-A4BD-4C20-A706-6C460A71F259}"/>
              </a:ext>
            </a:extLst>
          </p:cNvPr>
          <p:cNvPicPr>
            <a:picLocks noChangeAspect="1"/>
          </p:cNvPicPr>
          <p:nvPr/>
        </p:nvPicPr>
        <p:blipFill>
          <a:blip r:embed="rId2"/>
          <a:stretch>
            <a:fillRect/>
          </a:stretch>
        </p:blipFill>
        <p:spPr>
          <a:xfrm>
            <a:off x="-313" y="0"/>
            <a:ext cx="12192000" cy="6857999"/>
          </a:xfrm>
          <a:prstGeom prst="rect">
            <a:avLst/>
          </a:prstGeom>
        </p:spPr>
      </p:pic>
      <p:sp>
        <p:nvSpPr>
          <p:cNvPr id="7" name="Retângulo: Cantos Arredondados 6">
            <a:extLst>
              <a:ext uri="{FF2B5EF4-FFF2-40B4-BE49-F238E27FC236}">
                <a16:creationId xmlns="" xmlns:a16="http://schemas.microsoft.com/office/drawing/2014/main" id="{1DE89EFB-A2BE-42E3-8E89-B292668A8543}"/>
              </a:ext>
            </a:extLst>
          </p:cNvPr>
          <p:cNvSpPr/>
          <p:nvPr/>
        </p:nvSpPr>
        <p:spPr>
          <a:xfrm>
            <a:off x="4492486" y="2733263"/>
            <a:ext cx="6453809" cy="3988903"/>
          </a:xfrm>
          <a:prstGeom prst="roundRect">
            <a:avLst>
              <a:gd name="adj" fmla="val 48229"/>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dirty="0">
                <a:solidFill>
                  <a:schemeClr val="tx1"/>
                </a:solidFill>
                <a:latin typeface="Arial Black" panose="020B0A04020102020204" pitchFamily="34" charset="0"/>
              </a:rPr>
              <a:t>O Concílio Vaticano II recuperou o valor do sacerdócio comum de todos os batizados, em razão pela qual todos os leigos participam da riquíssima ministerialidade litúrgica.</a:t>
            </a:r>
          </a:p>
        </p:txBody>
      </p:sp>
    </p:spTree>
    <p:extLst>
      <p:ext uri="{BB962C8B-B14F-4D97-AF65-F5344CB8AC3E}">
        <p14:creationId xmlns:p14="http://schemas.microsoft.com/office/powerpoint/2010/main" val="200819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sz="quarter" idx="13"/>
          </p:nvPr>
        </p:nvSpPr>
        <p:spPr/>
        <p:txBody>
          <a:bodyPr/>
          <a:lstStyle/>
          <a:p>
            <a:endParaRPr lang="pt-BR"/>
          </a:p>
        </p:txBody>
      </p:sp>
      <p:pic>
        <p:nvPicPr>
          <p:cNvPr id="4" name="Imagem 3"/>
          <p:cNvPicPr>
            <a:picLocks noChangeAspect="1"/>
          </p:cNvPicPr>
          <p:nvPr/>
        </p:nvPicPr>
        <p:blipFill>
          <a:blip r:embed="rId2"/>
          <a:stretch>
            <a:fillRect/>
          </a:stretch>
        </p:blipFill>
        <p:spPr>
          <a:xfrm>
            <a:off x="0" y="1"/>
            <a:ext cx="12192000" cy="6857999"/>
          </a:xfrm>
          <a:prstGeom prst="rect">
            <a:avLst/>
          </a:prstGeom>
        </p:spPr>
      </p:pic>
      <p:sp>
        <p:nvSpPr>
          <p:cNvPr id="6" name="Retângulo 5"/>
          <p:cNvSpPr/>
          <p:nvPr/>
        </p:nvSpPr>
        <p:spPr>
          <a:xfrm>
            <a:off x="7057623" y="2214694"/>
            <a:ext cx="4984123" cy="4832092"/>
          </a:xfrm>
          <a:prstGeom prst="rect">
            <a:avLst/>
          </a:prstGeom>
          <a:noFill/>
        </p:spPr>
        <p:txBody>
          <a:bodyPr wrap="square" lIns="91440" tIns="45720" rIns="91440" bIns="45720">
            <a:spAutoFit/>
          </a:bodyPr>
          <a:lstStyle/>
          <a:p>
            <a:pPr algn="ctr"/>
            <a:r>
              <a:rPr lang="pt-BR" sz="2800" dirty="0" smtClean="0">
                <a:ln>
                  <a:solidFill>
                    <a:schemeClr val="tx1">
                      <a:lumMod val="50000"/>
                      <a:lumOff val="50000"/>
                    </a:schemeClr>
                  </a:solidFill>
                </a:ln>
                <a:solidFill>
                  <a:srgbClr val="00B0F0"/>
                </a:solidFill>
              </a:rPr>
              <a:t>14</a:t>
            </a:r>
            <a:r>
              <a:rPr lang="pt-BR" sz="2800" dirty="0">
                <a:ln>
                  <a:solidFill>
                    <a:schemeClr val="tx1">
                      <a:lumMod val="50000"/>
                      <a:lumOff val="50000"/>
                    </a:schemeClr>
                  </a:solidFill>
                </a:ln>
                <a:solidFill>
                  <a:srgbClr val="00B0F0"/>
                </a:solidFill>
              </a:rPr>
              <a:t>. É desejo ardente na mãe Igreja que todos os fiéis cheguem àquela </a:t>
            </a:r>
            <a:r>
              <a:rPr lang="pt-BR" sz="2800" b="1" u="sng" dirty="0">
                <a:ln>
                  <a:solidFill>
                    <a:schemeClr val="tx1">
                      <a:lumMod val="50000"/>
                      <a:lumOff val="50000"/>
                    </a:schemeClr>
                  </a:solidFill>
                </a:ln>
                <a:solidFill>
                  <a:srgbClr val="00B0F0"/>
                </a:solidFill>
                <a:effectLst>
                  <a:outerShdw blurRad="38100" dist="38100" dir="2700000" algn="tl">
                    <a:srgbClr val="000000">
                      <a:alpha val="43137"/>
                    </a:srgbClr>
                  </a:outerShdw>
                </a:effectLst>
              </a:rPr>
              <a:t>plena, consciente e </a:t>
            </a:r>
            <a:r>
              <a:rPr lang="pt-BR" sz="2800" b="1" u="sng" dirty="0" smtClean="0">
                <a:ln>
                  <a:solidFill>
                    <a:schemeClr val="tx1">
                      <a:lumMod val="50000"/>
                      <a:lumOff val="50000"/>
                    </a:schemeClr>
                  </a:solidFill>
                </a:ln>
                <a:solidFill>
                  <a:srgbClr val="00B0F0"/>
                </a:solidFill>
                <a:effectLst>
                  <a:outerShdw blurRad="38100" dist="38100" dir="2700000" algn="tl">
                    <a:srgbClr val="000000">
                      <a:alpha val="43137"/>
                    </a:srgbClr>
                  </a:outerShdw>
                </a:effectLst>
              </a:rPr>
              <a:t>ativa </a:t>
            </a:r>
            <a:r>
              <a:rPr lang="pt-BR" sz="2800" dirty="0">
                <a:ln>
                  <a:solidFill>
                    <a:schemeClr val="tx1">
                      <a:lumMod val="50000"/>
                      <a:lumOff val="50000"/>
                    </a:schemeClr>
                  </a:solidFill>
                </a:ln>
                <a:solidFill>
                  <a:srgbClr val="00B0F0"/>
                </a:solidFill>
              </a:rPr>
              <a:t>participação nas celebrações litúrgicas que a própria natureza da Liturgia exige e que é, por força do </a:t>
            </a:r>
            <a:r>
              <a:rPr lang="pt-BR" sz="2800" dirty="0" smtClean="0">
                <a:ln>
                  <a:solidFill>
                    <a:schemeClr val="tx1">
                      <a:lumMod val="50000"/>
                      <a:lumOff val="50000"/>
                    </a:schemeClr>
                  </a:solidFill>
                </a:ln>
                <a:solidFill>
                  <a:srgbClr val="00B0F0"/>
                </a:solidFill>
              </a:rPr>
              <a:t>Batismo</a:t>
            </a:r>
            <a:r>
              <a:rPr lang="pt-BR" sz="2800" dirty="0">
                <a:ln>
                  <a:solidFill>
                    <a:schemeClr val="tx1">
                      <a:lumMod val="50000"/>
                      <a:lumOff val="50000"/>
                    </a:schemeClr>
                  </a:solidFill>
                </a:ln>
                <a:solidFill>
                  <a:srgbClr val="00B0F0"/>
                </a:solidFill>
              </a:rPr>
              <a:t>, um direito e um dever do povo </a:t>
            </a:r>
            <a:r>
              <a:rPr lang="pt-BR" sz="2800" dirty="0" smtClean="0">
                <a:ln>
                  <a:solidFill>
                    <a:schemeClr val="tx1">
                      <a:lumMod val="50000"/>
                      <a:lumOff val="50000"/>
                    </a:schemeClr>
                  </a:solidFill>
                </a:ln>
                <a:solidFill>
                  <a:srgbClr val="00B0F0"/>
                </a:solidFill>
              </a:rPr>
              <a:t>cristão...</a:t>
            </a:r>
            <a:endParaRPr lang="pt-BR" sz="2800" b="0" cap="none" spc="0" dirty="0">
              <a:ln>
                <a:solidFill>
                  <a:schemeClr val="tx1">
                    <a:lumMod val="50000"/>
                    <a:lumOff val="50000"/>
                  </a:schemeClr>
                </a:solidFill>
              </a:ln>
              <a:solidFill>
                <a:srgbClr val="00B0F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8106600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 xmlns:a16="http://schemas.microsoft.com/office/drawing/2014/main" id="{761A9B1D-DB11-4E9A-8A2D-776849A8FCDA}"/>
              </a:ext>
            </a:extLst>
          </p:cNvPr>
          <p:cNvPicPr>
            <a:picLocks noChangeAspect="1"/>
          </p:cNvPicPr>
          <p:nvPr/>
        </p:nvPicPr>
        <p:blipFill>
          <a:blip r:embed="rId2"/>
          <a:stretch>
            <a:fillRect/>
          </a:stretch>
        </p:blipFill>
        <p:spPr>
          <a:xfrm>
            <a:off x="0" y="1"/>
            <a:ext cx="12192000" cy="6857999"/>
          </a:xfrm>
          <a:prstGeom prst="rect">
            <a:avLst/>
          </a:prstGeom>
        </p:spPr>
      </p:pic>
      <p:sp>
        <p:nvSpPr>
          <p:cNvPr id="5" name="Retângulo 4">
            <a:extLst>
              <a:ext uri="{FF2B5EF4-FFF2-40B4-BE49-F238E27FC236}">
                <a16:creationId xmlns="" xmlns:a16="http://schemas.microsoft.com/office/drawing/2014/main" id="{BD5BB82C-F5C2-4546-8032-DB3E449DA46B}"/>
              </a:ext>
            </a:extLst>
          </p:cNvPr>
          <p:cNvSpPr/>
          <p:nvPr/>
        </p:nvSpPr>
        <p:spPr>
          <a:xfrm>
            <a:off x="7010400" y="2015632"/>
            <a:ext cx="5088835" cy="4832092"/>
          </a:xfrm>
          <a:prstGeom prst="rect">
            <a:avLst/>
          </a:prstGeom>
          <a:noFill/>
        </p:spPr>
        <p:txBody>
          <a:bodyPr wrap="square" lIns="91440" tIns="45720" rIns="91440" bIns="45720">
            <a:spAutoFit/>
          </a:bodyPr>
          <a:lstStyle/>
          <a:p>
            <a:pPr algn="ctr"/>
            <a:r>
              <a:rPr lang="pt-BR" sz="2800" b="0" cap="none" spc="0" dirty="0">
                <a:ln w="0"/>
                <a:solidFill>
                  <a:srgbClr val="00B0F0"/>
                </a:solidFill>
                <a:effectLst>
                  <a:outerShdw blurRad="38100" dist="19050" dir="2700000" algn="tl" rotWithShape="0">
                    <a:schemeClr val="dk1">
                      <a:alpha val="40000"/>
                    </a:schemeClr>
                  </a:outerShdw>
                </a:effectLst>
              </a:rPr>
              <a:t>29. Também os ajudantes, leitores, comentadores desempenham um verdadeiro ministério litúrgico. Portanto, cumpram sua função com aquela piedade e ordem que conv</a:t>
            </a:r>
            <a:r>
              <a:rPr lang="pt-BR" sz="2800" dirty="0">
                <a:ln w="0"/>
                <a:solidFill>
                  <a:srgbClr val="00B0F0"/>
                </a:solidFill>
                <a:effectLst>
                  <a:outerShdw blurRad="38100" dist="19050" dir="2700000" algn="tl" rotWithShape="0">
                    <a:schemeClr val="dk1">
                      <a:alpha val="40000"/>
                    </a:schemeClr>
                  </a:outerShdw>
                </a:effectLst>
              </a:rPr>
              <a:t>ém </a:t>
            </a:r>
            <a:r>
              <a:rPr lang="pt-BR" sz="2800" dirty="0" smtClean="0">
                <a:ln w="0"/>
                <a:solidFill>
                  <a:srgbClr val="00B0F0"/>
                </a:solidFill>
                <a:effectLst>
                  <a:outerShdw blurRad="38100" dist="19050" dir="2700000" algn="tl" rotWithShape="0">
                    <a:schemeClr val="dk1">
                      <a:alpha val="40000"/>
                    </a:schemeClr>
                  </a:outerShdw>
                </a:effectLst>
              </a:rPr>
              <a:t>a </a:t>
            </a:r>
            <a:r>
              <a:rPr lang="pt-BR" sz="2800" dirty="0">
                <a:ln w="0"/>
                <a:solidFill>
                  <a:srgbClr val="00B0F0"/>
                </a:solidFill>
                <a:effectLst>
                  <a:outerShdw blurRad="38100" dist="19050" dir="2700000" algn="tl" rotWithShape="0">
                    <a:schemeClr val="dk1">
                      <a:alpha val="40000"/>
                    </a:schemeClr>
                  </a:outerShdw>
                </a:effectLst>
              </a:rPr>
              <a:t>tão grande ministério e com razão deles exige o povo de Deus...</a:t>
            </a:r>
            <a:endParaRPr lang="pt-BR" sz="2800" b="0" cap="none" spc="0" dirty="0">
              <a:ln w="0"/>
              <a:solidFill>
                <a:srgbClr val="00B0F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4409157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D999790-E134-4CCE-8A85-7EE27D629CE7}"/>
              </a:ext>
            </a:extLst>
          </p:cNvPr>
          <p:cNvSpPr>
            <a:spLocks noGrp="1"/>
          </p:cNvSpPr>
          <p:nvPr>
            <p:ph type="title"/>
          </p:nvPr>
        </p:nvSpPr>
        <p:spPr/>
        <p:txBody>
          <a:bodyPr/>
          <a:lstStyle/>
          <a:p>
            <a:endParaRPr lang="pt-BR"/>
          </a:p>
        </p:txBody>
      </p:sp>
      <p:pic>
        <p:nvPicPr>
          <p:cNvPr id="9" name="Espaço Reservado para Conteúdo 8">
            <a:extLst>
              <a:ext uri="{FF2B5EF4-FFF2-40B4-BE49-F238E27FC236}">
                <a16:creationId xmlns="" xmlns:a16="http://schemas.microsoft.com/office/drawing/2014/main" id="{A7BB8402-6A69-450B-AEDE-64D98E8D1184}"/>
              </a:ext>
            </a:extLst>
          </p:cNvPr>
          <p:cNvPicPr>
            <a:picLocks noGrp="1" noChangeAspect="1"/>
          </p:cNvPicPr>
          <p:nvPr>
            <p:ph sz="quarter" idx="13"/>
          </p:nvPr>
        </p:nvPicPr>
        <p:blipFill>
          <a:blip r:embed="rId2"/>
          <a:stretch>
            <a:fillRect/>
          </a:stretch>
        </p:blipFill>
        <p:spPr>
          <a:xfrm>
            <a:off x="0" y="0"/>
            <a:ext cx="12192000" cy="6858000"/>
          </a:xfrm>
          <a:prstGeom prst="rect">
            <a:avLst/>
          </a:prstGeom>
        </p:spPr>
      </p:pic>
      <p:sp>
        <p:nvSpPr>
          <p:cNvPr id="7" name="Retângulo 6">
            <a:extLst>
              <a:ext uri="{FF2B5EF4-FFF2-40B4-BE49-F238E27FC236}">
                <a16:creationId xmlns="" xmlns:a16="http://schemas.microsoft.com/office/drawing/2014/main" id="{5E8FDFB2-708C-4EA9-8AC2-672E03651B0D}"/>
              </a:ext>
            </a:extLst>
          </p:cNvPr>
          <p:cNvSpPr/>
          <p:nvPr/>
        </p:nvSpPr>
        <p:spPr>
          <a:xfrm>
            <a:off x="8601057" y="4079145"/>
            <a:ext cx="4319812" cy="2328609"/>
          </a:xfrm>
          <a:prstGeom prst="rect">
            <a:avLst/>
          </a:prstGeom>
          <a:noFill/>
        </p:spPr>
        <p:txBody>
          <a:bodyPr wrap="square" lIns="91440" tIns="45720" rIns="91440" bIns="45720">
            <a:spAutoFit/>
          </a:bodyPr>
          <a:lstStyle/>
          <a:p>
            <a:pPr algn="ct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8" name="Retângulo 7">
            <a:extLst>
              <a:ext uri="{FF2B5EF4-FFF2-40B4-BE49-F238E27FC236}">
                <a16:creationId xmlns="" xmlns:a16="http://schemas.microsoft.com/office/drawing/2014/main" id="{00D5BCFE-768D-4D91-BFEE-359E639B69C5}"/>
              </a:ext>
            </a:extLst>
          </p:cNvPr>
          <p:cNvSpPr/>
          <p:nvPr/>
        </p:nvSpPr>
        <p:spPr>
          <a:xfrm>
            <a:off x="7243139" y="2135690"/>
            <a:ext cx="4876800" cy="4555093"/>
          </a:xfrm>
          <a:prstGeom prst="rect">
            <a:avLst/>
          </a:prstGeom>
          <a:noFill/>
        </p:spPr>
        <p:txBody>
          <a:bodyPr wrap="square" lIns="91440" tIns="45720" rIns="91440" bIns="45720">
            <a:spAutoFit/>
          </a:bodyPr>
          <a:lstStyle/>
          <a:p>
            <a:pPr algn="ctr"/>
            <a:r>
              <a:rPr lang="pt-BR" sz="2900" b="0" cap="none" spc="0" dirty="0">
                <a:ln w="0"/>
                <a:solidFill>
                  <a:srgbClr val="00B0F0"/>
                </a:solidFill>
                <a:effectLst>
                  <a:outerShdw blurRad="38100" dist="19050" dir="2700000" algn="tl" rotWithShape="0">
                    <a:schemeClr val="dk1">
                      <a:alpha val="40000"/>
                    </a:schemeClr>
                  </a:outerShdw>
                </a:effectLst>
              </a:rPr>
              <a:t>29 ...Por isso, é necessário que, de acordo com as condições de cada qual, sejam cuidadosamente imbuídos do espírito litúrgico e preparados para executar as suas partes, perfeita e ordenadamente.</a:t>
            </a:r>
          </a:p>
        </p:txBody>
      </p:sp>
    </p:spTree>
    <p:extLst>
      <p:ext uri="{BB962C8B-B14F-4D97-AF65-F5344CB8AC3E}">
        <p14:creationId xmlns:p14="http://schemas.microsoft.com/office/powerpoint/2010/main" val="24553248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1677032-F16A-4BD4-9586-76E0E4DE2943}"/>
              </a:ext>
            </a:extLst>
          </p:cNvPr>
          <p:cNvSpPr>
            <a:spLocks noGrp="1"/>
          </p:cNvSpPr>
          <p:nvPr>
            <p:ph type="title"/>
          </p:nvPr>
        </p:nvSpPr>
        <p:spPr>
          <a:xfrm>
            <a:off x="1867932" y="249903"/>
            <a:ext cx="6374921" cy="1596177"/>
          </a:xfrm>
        </p:spPr>
        <p:txBody>
          <a:bodyPr>
            <a:normAutofit/>
          </a:bodyPr>
          <a:lstStyle/>
          <a:p>
            <a:r>
              <a:rPr lang="pt-BR" sz="5400" dirty="0">
                <a:latin typeface="Arial Black" panose="020B0A04020102020204" pitchFamily="34" charset="0"/>
              </a:rPr>
              <a:t>MINISTÉRIO...</a:t>
            </a:r>
          </a:p>
        </p:txBody>
      </p:sp>
      <p:pic>
        <p:nvPicPr>
          <p:cNvPr id="4" name="Espaço Reservado para Conteúdo 3">
            <a:extLst>
              <a:ext uri="{FF2B5EF4-FFF2-40B4-BE49-F238E27FC236}">
                <a16:creationId xmlns="" xmlns:a16="http://schemas.microsoft.com/office/drawing/2014/main" id="{F6E8750A-9CBB-4667-9BB8-F31CB5671EFD}"/>
              </a:ext>
            </a:extLst>
          </p:cNvPr>
          <p:cNvPicPr>
            <a:picLocks noGrp="1" noChangeAspect="1"/>
          </p:cNvPicPr>
          <p:nvPr>
            <p:ph sz="quarter" idx="13"/>
          </p:nvPr>
        </p:nvPicPr>
        <p:blipFill>
          <a:blip r:embed="rId2"/>
          <a:stretch>
            <a:fillRect/>
          </a:stretch>
        </p:blipFill>
        <p:spPr>
          <a:xfrm>
            <a:off x="6378761" y="3433820"/>
            <a:ext cx="5813239" cy="3424237"/>
          </a:xfrm>
          <a:prstGeom prst="rect">
            <a:avLst/>
          </a:prstGeom>
        </p:spPr>
      </p:pic>
      <p:sp>
        <p:nvSpPr>
          <p:cNvPr id="5" name="CaixaDeTexto 4">
            <a:extLst>
              <a:ext uri="{FF2B5EF4-FFF2-40B4-BE49-F238E27FC236}">
                <a16:creationId xmlns="" xmlns:a16="http://schemas.microsoft.com/office/drawing/2014/main" id="{32EFF4A3-C8EC-4E0A-8EBA-2A084BD7197A}"/>
              </a:ext>
            </a:extLst>
          </p:cNvPr>
          <p:cNvSpPr txBox="1"/>
          <p:nvPr/>
        </p:nvSpPr>
        <p:spPr>
          <a:xfrm>
            <a:off x="503582" y="1573500"/>
            <a:ext cx="11171583" cy="1446550"/>
          </a:xfrm>
          <a:prstGeom prst="rect">
            <a:avLst/>
          </a:prstGeom>
          <a:noFill/>
        </p:spPr>
        <p:txBody>
          <a:bodyPr wrap="square" rtlCol="0">
            <a:spAutoFit/>
          </a:bodyPr>
          <a:lstStyle/>
          <a:p>
            <a:r>
              <a:rPr lang="pt-BR" sz="4400" dirty="0"/>
              <a:t>Aquele que é “ministro” – “servidor” por excelência é Jesus Cristo!!!</a:t>
            </a:r>
          </a:p>
        </p:txBody>
      </p:sp>
      <p:sp>
        <p:nvSpPr>
          <p:cNvPr id="6" name="Retângulo 5">
            <a:extLst>
              <a:ext uri="{FF2B5EF4-FFF2-40B4-BE49-F238E27FC236}">
                <a16:creationId xmlns="" xmlns:a16="http://schemas.microsoft.com/office/drawing/2014/main" id="{BC6AEAFA-AEA0-484F-A5A2-65E3D700BC4F}"/>
              </a:ext>
            </a:extLst>
          </p:cNvPr>
          <p:cNvSpPr/>
          <p:nvPr/>
        </p:nvSpPr>
        <p:spPr>
          <a:xfrm>
            <a:off x="940279" y="3230758"/>
            <a:ext cx="5301494" cy="3170099"/>
          </a:xfrm>
          <a:prstGeom prst="rect">
            <a:avLst/>
          </a:prstGeom>
        </p:spPr>
        <p:txBody>
          <a:bodyPr wrap="square">
            <a:spAutoFit/>
          </a:bodyPr>
          <a:lstStyle/>
          <a:p>
            <a:pPr algn="just"/>
            <a:r>
              <a:rPr lang="pt-BR" sz="4000" i="1" dirty="0">
                <a:effectLst>
                  <a:outerShdw blurRad="38100" dist="38100" dir="2700000" algn="tl">
                    <a:srgbClr val="000000">
                      <a:alpha val="43137"/>
                    </a:srgbClr>
                  </a:outerShdw>
                </a:effectLst>
                <a:latin typeface="Minion Pro"/>
              </a:rPr>
              <a:t>“Pois o Filho do Homem não veio para ser servido, mas para servir e dar a vida em resgate por muitos”. (Mt 20,28)</a:t>
            </a:r>
            <a:endParaRPr lang="pt-BR" sz="40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559604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66460ED-3175-43BB-A9DF-C7128F0ABC1C}"/>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 xmlns:a16="http://schemas.microsoft.com/office/drawing/2014/main" id="{74797EF2-1B50-40C6-BB77-EB9A9A363FF7}"/>
              </a:ext>
            </a:extLst>
          </p:cNvPr>
          <p:cNvSpPr>
            <a:spLocks noGrp="1"/>
          </p:cNvSpPr>
          <p:nvPr>
            <p:ph sz="quarter" idx="13"/>
          </p:nvPr>
        </p:nvSpPr>
        <p:spPr>
          <a:xfrm>
            <a:off x="675860" y="3531705"/>
            <a:ext cx="10602366" cy="3147391"/>
          </a:xfrm>
        </p:spPr>
        <p:txBody>
          <a:bodyPr>
            <a:normAutofit lnSpcReduction="10000"/>
          </a:bodyPr>
          <a:lstStyle/>
          <a:p>
            <a:pPr algn="ctr"/>
            <a:r>
              <a:rPr lang="pt-BR" sz="2800" cap="none" dirty="0">
                <a:latin typeface="Arial Black" panose="020B0A04020102020204" pitchFamily="34" charset="0"/>
              </a:rPr>
              <a:t>Catecismo nº 1119 ensina : “Formando com Cristo-Cabeça “como que uma pessoa mística”, a Igreja age nos sacramentos como “comunidade sacerdotal”, “organicamente estruturada”. Pelo Batismo e pela Confirmação, o povo sacerdotal é capacitado para celebrar a liturgia...”</a:t>
            </a:r>
          </a:p>
        </p:txBody>
      </p:sp>
      <p:pic>
        <p:nvPicPr>
          <p:cNvPr id="4" name="Imagem 3">
            <a:extLst>
              <a:ext uri="{FF2B5EF4-FFF2-40B4-BE49-F238E27FC236}">
                <a16:creationId xmlns="" xmlns:a16="http://schemas.microsoft.com/office/drawing/2014/main" id="{C0EC307D-0C66-499B-A1BA-2295A1F6464E}"/>
              </a:ext>
            </a:extLst>
          </p:cNvPr>
          <p:cNvPicPr>
            <a:picLocks noChangeAspect="1"/>
          </p:cNvPicPr>
          <p:nvPr/>
        </p:nvPicPr>
        <p:blipFill>
          <a:blip r:embed="rId2"/>
          <a:stretch>
            <a:fillRect/>
          </a:stretch>
        </p:blipFill>
        <p:spPr>
          <a:xfrm>
            <a:off x="-313" y="0"/>
            <a:ext cx="12192000" cy="3326296"/>
          </a:xfrm>
          <a:prstGeom prst="rect">
            <a:avLst/>
          </a:prstGeom>
        </p:spPr>
      </p:pic>
    </p:spTree>
    <p:extLst>
      <p:ext uri="{BB962C8B-B14F-4D97-AF65-F5344CB8AC3E}">
        <p14:creationId xmlns:p14="http://schemas.microsoft.com/office/powerpoint/2010/main" val="31781007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66460ED-3175-43BB-A9DF-C7128F0ABC1C}"/>
              </a:ext>
            </a:extLst>
          </p:cNvPr>
          <p:cNvSpPr>
            <a:spLocks noGrp="1"/>
          </p:cNvSpPr>
          <p:nvPr>
            <p:ph type="title"/>
          </p:nvPr>
        </p:nvSpPr>
        <p:spPr/>
        <p:txBody>
          <a:bodyPr/>
          <a:lstStyle/>
          <a:p>
            <a:r>
              <a:rPr lang="pt-BR" b="1" dirty="0" smtClean="0">
                <a:latin typeface="Arial Black" panose="020B0A04020102020204" pitchFamily="34" charset="0"/>
              </a:rPr>
              <a:t>Assembleia de Medellín (1968)</a:t>
            </a:r>
            <a:r>
              <a:rPr lang="pt-BR" dirty="0" smtClean="0"/>
              <a:t/>
            </a:r>
            <a:br>
              <a:rPr lang="pt-BR" dirty="0" smtClean="0"/>
            </a:br>
            <a:r>
              <a:rPr lang="pt-BR" sz="2000" dirty="0" smtClean="0"/>
              <a:t>26 de agosto a 06 de setembro</a:t>
            </a:r>
            <a:endParaRPr lang="pt-BR" sz="2000" dirty="0"/>
          </a:p>
        </p:txBody>
      </p:sp>
      <p:sp>
        <p:nvSpPr>
          <p:cNvPr id="3" name="Espaço Reservado para Conteúdo 2">
            <a:extLst>
              <a:ext uri="{FF2B5EF4-FFF2-40B4-BE49-F238E27FC236}">
                <a16:creationId xmlns="" xmlns:a16="http://schemas.microsoft.com/office/drawing/2014/main" id="{74797EF2-1B50-40C6-BB77-EB9A9A363FF7}"/>
              </a:ext>
            </a:extLst>
          </p:cNvPr>
          <p:cNvSpPr>
            <a:spLocks noGrp="1"/>
          </p:cNvSpPr>
          <p:nvPr>
            <p:ph sz="quarter" idx="13"/>
          </p:nvPr>
        </p:nvSpPr>
        <p:spPr/>
        <p:txBody>
          <a:bodyPr>
            <a:noAutofit/>
          </a:bodyPr>
          <a:lstStyle/>
          <a:p>
            <a:pPr algn="just"/>
            <a:r>
              <a:rPr lang="pt-BR" sz="3200" dirty="0" smtClean="0"/>
              <a:t>Tal assembleia refletiu a Liturgia na perspectiva da Igreja inserida na realidade do povo sofrido da américa latina;</a:t>
            </a:r>
          </a:p>
          <a:p>
            <a:pPr algn="just"/>
            <a:r>
              <a:rPr lang="pt-BR" sz="3200" dirty="0" smtClean="0"/>
              <a:t>A liturgia a serviço da glória de deus e da santificação do ser humano deverá se constituir em um espaço de libertação;</a:t>
            </a:r>
            <a:endParaRPr lang="pt-BR" sz="3200" dirty="0"/>
          </a:p>
        </p:txBody>
      </p:sp>
    </p:spTree>
    <p:extLst>
      <p:ext uri="{BB962C8B-B14F-4D97-AF65-F5344CB8AC3E}">
        <p14:creationId xmlns:p14="http://schemas.microsoft.com/office/powerpoint/2010/main" val="15698508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EA35AAB-578B-4D53-9C4F-BC9C8E7631C3}"/>
              </a:ext>
            </a:extLst>
          </p:cNvPr>
          <p:cNvSpPr>
            <a:spLocks noGrp="1"/>
          </p:cNvSpPr>
          <p:nvPr>
            <p:ph type="title"/>
          </p:nvPr>
        </p:nvSpPr>
        <p:spPr>
          <a:xfrm>
            <a:off x="1270088" y="129120"/>
            <a:ext cx="10364451" cy="1596177"/>
          </a:xfrm>
        </p:spPr>
        <p:txBody>
          <a:bodyPr/>
          <a:lstStyle/>
          <a:p>
            <a:r>
              <a:rPr lang="pt-BR" b="1" dirty="0">
                <a:latin typeface="Arial Black" panose="020B0A04020102020204" pitchFamily="34" charset="0"/>
              </a:rPr>
              <a:t>Assembleia de Medellín (1968)</a:t>
            </a:r>
            <a:r>
              <a:rPr lang="pt-BR" dirty="0"/>
              <a:t/>
            </a:r>
            <a:br>
              <a:rPr lang="pt-BR" dirty="0"/>
            </a:br>
            <a:endParaRPr lang="pt-BR" dirty="0"/>
          </a:p>
        </p:txBody>
      </p:sp>
      <p:sp>
        <p:nvSpPr>
          <p:cNvPr id="3" name="Espaço Reservado para Conteúdo 2">
            <a:extLst>
              <a:ext uri="{FF2B5EF4-FFF2-40B4-BE49-F238E27FC236}">
                <a16:creationId xmlns="" xmlns:a16="http://schemas.microsoft.com/office/drawing/2014/main" id="{6EF9301C-CF90-4CBE-AE4C-723FB94320B0}"/>
              </a:ext>
            </a:extLst>
          </p:cNvPr>
          <p:cNvSpPr>
            <a:spLocks noGrp="1"/>
          </p:cNvSpPr>
          <p:nvPr>
            <p:ph sz="quarter" idx="13"/>
          </p:nvPr>
        </p:nvSpPr>
        <p:spPr>
          <a:xfrm>
            <a:off x="914397" y="1066326"/>
            <a:ext cx="11075831" cy="4072345"/>
          </a:xfrm>
        </p:spPr>
        <p:txBody>
          <a:bodyPr>
            <a:noAutofit/>
          </a:bodyPr>
          <a:lstStyle/>
          <a:p>
            <a:pPr algn="just"/>
            <a:r>
              <a:rPr lang="pt-BR" dirty="0" smtClean="0"/>
              <a:t>“A instituição divina da liturgia jamais poderá ser considerada como um adorno contingente da vida eclesial, já que nenhuma comunidade cristã se edifica se não tem sua raiz na celebração da santíssima eucaristia, pela qual se inicia toda a educação do espírito da comunidade...” (9,1)</a:t>
            </a:r>
          </a:p>
          <a:p>
            <a:pPr marL="0" indent="0" algn="just">
              <a:buNone/>
            </a:pPr>
            <a:endParaRPr lang="pt-BR" dirty="0" smtClean="0"/>
          </a:p>
          <a:p>
            <a:pPr algn="just"/>
            <a:r>
              <a:rPr lang="pt-BR" dirty="0" smtClean="0"/>
              <a:t>“a celebração litúrgica, mediante o conjunto de sinais com que expressa a fé, representa: um fortalecimento do espírito da comunidade”. (9,II,</a:t>
            </a:r>
            <a:r>
              <a:rPr lang="pt-BR" cap="none" dirty="0" smtClean="0"/>
              <a:t>b</a:t>
            </a:r>
            <a:r>
              <a:rPr lang="pt-BR" dirty="0" smtClean="0"/>
              <a:t>)</a:t>
            </a:r>
          </a:p>
          <a:p>
            <a:pPr marL="0" indent="0" algn="just">
              <a:buNone/>
            </a:pPr>
            <a:endParaRPr lang="pt-BR" dirty="0" smtClean="0"/>
          </a:p>
          <a:p>
            <a:pPr algn="just"/>
            <a:r>
              <a:rPr lang="pt-BR" dirty="0" smtClean="0"/>
              <a:t>“os sinais das ações litúrgicas contribuam para que a igreja seja mais perfeitamente ela mesma, logrando ‘assembleias celebrantes’ que vivam a páscoa não somente como acontecimento passado, mas encarnado na comunidade que crê” (1,1,7)</a:t>
            </a:r>
            <a:endParaRPr lang="pt-BR" dirty="0"/>
          </a:p>
        </p:txBody>
      </p:sp>
    </p:spTree>
    <p:extLst>
      <p:ext uri="{BB962C8B-B14F-4D97-AF65-F5344CB8AC3E}">
        <p14:creationId xmlns:p14="http://schemas.microsoft.com/office/powerpoint/2010/main" val="287587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5" y="618517"/>
            <a:ext cx="10364451" cy="527703"/>
          </a:xfrm>
        </p:spPr>
        <p:txBody>
          <a:bodyPr>
            <a:normAutofit fontScale="90000"/>
          </a:bodyPr>
          <a:lstStyle/>
          <a:p>
            <a:r>
              <a:rPr lang="pt-BR" b="1" dirty="0">
                <a:latin typeface="Arial Black" panose="020B0A04020102020204" pitchFamily="34" charset="0"/>
              </a:rPr>
              <a:t>Assembleia de Medellín (1968)</a:t>
            </a:r>
            <a:r>
              <a:rPr lang="pt-BR" dirty="0"/>
              <a:t/>
            </a:r>
            <a:br>
              <a:rPr lang="pt-BR" dirty="0"/>
            </a:br>
            <a:endParaRPr lang="pt-BR" dirty="0"/>
          </a:p>
        </p:txBody>
      </p:sp>
      <p:sp>
        <p:nvSpPr>
          <p:cNvPr id="3" name="Espaço Reservado para Conteúdo 2"/>
          <p:cNvSpPr>
            <a:spLocks noGrp="1"/>
          </p:cNvSpPr>
          <p:nvPr>
            <p:ph sz="quarter" idx="13"/>
          </p:nvPr>
        </p:nvSpPr>
        <p:spPr>
          <a:xfrm>
            <a:off x="914400" y="1146219"/>
            <a:ext cx="10363826" cy="5537915"/>
          </a:xfrm>
        </p:spPr>
        <p:txBody>
          <a:bodyPr>
            <a:normAutofit fontScale="92500" lnSpcReduction="20000"/>
          </a:bodyPr>
          <a:lstStyle/>
          <a:p>
            <a:pPr algn="just"/>
            <a:r>
              <a:rPr lang="pt-BR" sz="2600" b="1" dirty="0" smtClean="0">
                <a:effectLst>
                  <a:outerShdw blurRad="38100" dist="38100" dir="2700000" algn="tl">
                    <a:srgbClr val="000000">
                      <a:alpha val="43137"/>
                    </a:srgbClr>
                  </a:outerShdw>
                </a:effectLst>
                <a:latin typeface="Arial Black" panose="020B0A04020102020204" pitchFamily="34" charset="0"/>
              </a:rPr>
              <a:t>Quanto aos ministérios </a:t>
            </a:r>
            <a:r>
              <a:rPr lang="pt-BR" sz="2600" dirty="0" smtClean="0"/>
              <a:t>a serviço da participação ativa da assembleia, encontra-se em Medellín a seguinte orientação ao bispo recordando SC 41: “celebrar frequentemente como ‘grande sacerdote de sua grei’, cercado por seu presbitério e ministros no meio de seu povo”.</a:t>
            </a:r>
          </a:p>
          <a:p>
            <a:pPr algn="just"/>
            <a:r>
              <a:rPr lang="pt-BR" sz="2600" dirty="0" smtClean="0"/>
              <a:t>“Os leigos descobrem melhor as dimensões de seu sacerdócio real quando participam mais ativamente na Liturgia destas comunidades com o seu sacerdote” (5,18).</a:t>
            </a:r>
          </a:p>
          <a:p>
            <a:pPr algn="just"/>
            <a:r>
              <a:rPr lang="pt-BR" sz="2600" dirty="0" smtClean="0"/>
              <a:t>Ao ressaltar a necessária colaboração de todos em favor da participação, Indica: “Como meio particularmente eficaz para realizar essa colaboração recomenda-se a formação de equipes litúrgicas”.</a:t>
            </a:r>
          </a:p>
          <a:p>
            <a:pPr algn="just"/>
            <a:endParaRPr lang="pt-BR" dirty="0"/>
          </a:p>
        </p:txBody>
      </p:sp>
    </p:spTree>
    <p:extLst>
      <p:ext uri="{BB962C8B-B14F-4D97-AF65-F5344CB8AC3E}">
        <p14:creationId xmlns:p14="http://schemas.microsoft.com/office/powerpoint/2010/main" val="38326736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EA35AAB-578B-4D53-9C4F-BC9C8E7631C3}"/>
              </a:ext>
            </a:extLst>
          </p:cNvPr>
          <p:cNvSpPr>
            <a:spLocks noGrp="1"/>
          </p:cNvSpPr>
          <p:nvPr>
            <p:ph type="title"/>
          </p:nvPr>
        </p:nvSpPr>
        <p:spPr>
          <a:xfrm>
            <a:off x="5406887" y="578762"/>
            <a:ext cx="5367756" cy="666944"/>
          </a:xfrm>
        </p:spPr>
        <p:txBody>
          <a:bodyPr/>
          <a:lstStyle/>
          <a:p>
            <a:r>
              <a:rPr lang="pt-BR" dirty="0">
                <a:latin typeface="Arial Black" panose="020B0A04020102020204" pitchFamily="34" charset="0"/>
              </a:rPr>
              <a:t>MISSAL ROMANO</a:t>
            </a:r>
          </a:p>
        </p:txBody>
      </p:sp>
      <p:pic>
        <p:nvPicPr>
          <p:cNvPr id="4" name="Espaço Reservado para Conteúdo 3">
            <a:extLst>
              <a:ext uri="{FF2B5EF4-FFF2-40B4-BE49-F238E27FC236}">
                <a16:creationId xmlns="" xmlns:a16="http://schemas.microsoft.com/office/drawing/2014/main" id="{78399CDD-51C0-4AE4-938D-C63060477B05}"/>
              </a:ext>
            </a:extLst>
          </p:cNvPr>
          <p:cNvPicPr>
            <a:picLocks noGrp="1" noChangeAspect="1"/>
          </p:cNvPicPr>
          <p:nvPr>
            <p:ph sz="quarter" idx="13"/>
          </p:nvPr>
        </p:nvPicPr>
        <p:blipFill>
          <a:blip r:embed="rId2"/>
          <a:stretch>
            <a:fillRect/>
          </a:stretch>
        </p:blipFill>
        <p:spPr>
          <a:xfrm>
            <a:off x="304801" y="307123"/>
            <a:ext cx="4345651" cy="6243754"/>
          </a:xfrm>
          <a:prstGeom prst="rect">
            <a:avLst/>
          </a:prstGeom>
        </p:spPr>
      </p:pic>
      <p:sp>
        <p:nvSpPr>
          <p:cNvPr id="5" name="CaixaDeTexto 4">
            <a:extLst>
              <a:ext uri="{FF2B5EF4-FFF2-40B4-BE49-F238E27FC236}">
                <a16:creationId xmlns="" xmlns:a16="http://schemas.microsoft.com/office/drawing/2014/main" id="{8CA4DA1C-8DF5-4C71-83E5-13980BBE934F}"/>
              </a:ext>
            </a:extLst>
          </p:cNvPr>
          <p:cNvSpPr txBox="1"/>
          <p:nvPr/>
        </p:nvSpPr>
        <p:spPr>
          <a:xfrm>
            <a:off x="5870713" y="1881809"/>
            <a:ext cx="4903930" cy="3416320"/>
          </a:xfrm>
          <a:prstGeom prst="rect">
            <a:avLst/>
          </a:prstGeom>
          <a:noFill/>
        </p:spPr>
        <p:txBody>
          <a:bodyPr wrap="square" rtlCol="0">
            <a:spAutoFit/>
          </a:bodyPr>
          <a:lstStyle/>
          <a:p>
            <a:pPr algn="ctr"/>
            <a:r>
              <a:rPr lang="pt-BR" sz="5400" dirty="0"/>
              <a:t>CAPÍTULO III – FUNÇÕES E MINISTÉRIOS NA MISSA</a:t>
            </a:r>
          </a:p>
        </p:txBody>
      </p:sp>
    </p:spTree>
    <p:extLst>
      <p:ext uri="{BB962C8B-B14F-4D97-AF65-F5344CB8AC3E}">
        <p14:creationId xmlns:p14="http://schemas.microsoft.com/office/powerpoint/2010/main" val="16645622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3DC503F-CE61-48E6-A6C6-19E317B62511}"/>
              </a:ext>
            </a:extLst>
          </p:cNvPr>
          <p:cNvSpPr>
            <a:spLocks noGrp="1"/>
          </p:cNvSpPr>
          <p:nvPr>
            <p:ph type="title"/>
          </p:nvPr>
        </p:nvSpPr>
        <p:spPr>
          <a:xfrm>
            <a:off x="721217" y="206393"/>
            <a:ext cx="10556383" cy="1596177"/>
          </a:xfrm>
        </p:spPr>
        <p:txBody>
          <a:bodyPr/>
          <a:lstStyle/>
          <a:p>
            <a:r>
              <a:rPr lang="pt-BR" dirty="0" smtClean="0">
                <a:latin typeface="Arial Black" panose="020B0A04020102020204" pitchFamily="34" charset="0"/>
              </a:rPr>
              <a:t>Instrução Geral do Missal Romano</a:t>
            </a:r>
            <a:endParaRPr lang="pt-BR" dirty="0">
              <a:latin typeface="Arial Black" panose="020B0A04020102020204" pitchFamily="34" charset="0"/>
            </a:endParaRPr>
          </a:p>
        </p:txBody>
      </p:sp>
      <p:sp>
        <p:nvSpPr>
          <p:cNvPr id="3" name="Espaço Reservado para Conteúdo 2">
            <a:extLst>
              <a:ext uri="{FF2B5EF4-FFF2-40B4-BE49-F238E27FC236}">
                <a16:creationId xmlns="" xmlns:a16="http://schemas.microsoft.com/office/drawing/2014/main" id="{2755792B-6F7D-42CF-884A-3B4AAEDCF184}"/>
              </a:ext>
            </a:extLst>
          </p:cNvPr>
          <p:cNvSpPr>
            <a:spLocks noGrp="1"/>
          </p:cNvSpPr>
          <p:nvPr>
            <p:ph sz="quarter" idx="13"/>
          </p:nvPr>
        </p:nvSpPr>
        <p:spPr>
          <a:xfrm>
            <a:off x="817495" y="1802570"/>
            <a:ext cx="10363826" cy="4649745"/>
          </a:xfrm>
        </p:spPr>
        <p:txBody>
          <a:bodyPr>
            <a:normAutofit fontScale="92500"/>
          </a:bodyPr>
          <a:lstStyle/>
          <a:p>
            <a:pPr algn="just"/>
            <a:r>
              <a:rPr lang="pt-BR" sz="2400" dirty="0" smtClean="0"/>
              <a:t>91. A </a:t>
            </a:r>
            <a:r>
              <a:rPr lang="pt-BR" sz="2400" dirty="0"/>
              <a:t>celebração eucarística é </a:t>
            </a:r>
            <a:r>
              <a:rPr lang="pt-BR" sz="2400" dirty="0" smtClean="0"/>
              <a:t>ação </a:t>
            </a:r>
            <a:r>
              <a:rPr lang="pt-BR" sz="2400" dirty="0"/>
              <a:t>de Cristo e da Igreja, que é «sacramento de unidade», ou seja povo santo reunido e ordenado sob a orientação do bispo. Por isso pertence a todo o Corpo da </a:t>
            </a:r>
            <a:r>
              <a:rPr lang="pt-BR" sz="2400" dirty="0" smtClean="0"/>
              <a:t>Igreja e o manifesta </a:t>
            </a:r>
            <a:r>
              <a:rPr lang="pt-BR" sz="2400" dirty="0"/>
              <a:t>e </a:t>
            </a:r>
            <a:r>
              <a:rPr lang="pt-BR" sz="2400" dirty="0" smtClean="0"/>
              <a:t>afeta; mas atinge cada um de seus membros </a:t>
            </a:r>
            <a:r>
              <a:rPr lang="pt-BR" sz="2400" dirty="0"/>
              <a:t>de modo </a:t>
            </a:r>
            <a:r>
              <a:rPr lang="pt-BR" sz="2400" dirty="0" smtClean="0"/>
              <a:t>diferente, </a:t>
            </a:r>
            <a:r>
              <a:rPr lang="pt-BR" sz="2400" dirty="0"/>
              <a:t>segundo a diversidade das ordens, das funções e da </a:t>
            </a:r>
            <a:r>
              <a:rPr lang="pt-BR" sz="2400" dirty="0" smtClean="0"/>
              <a:t>participação atual. </a:t>
            </a:r>
            <a:r>
              <a:rPr lang="pt-BR" sz="2400" dirty="0"/>
              <a:t>Deste modo, o povo cristão, «geração eleita, sacerdócio real, nação santa, povo resgatado» manifesta </a:t>
            </a:r>
            <a:r>
              <a:rPr lang="pt-BR" sz="2400" dirty="0" smtClean="0"/>
              <a:t>sua organização </a:t>
            </a:r>
            <a:r>
              <a:rPr lang="pt-BR" sz="2400" dirty="0"/>
              <a:t>coerente e </a:t>
            </a:r>
            <a:r>
              <a:rPr lang="pt-BR" sz="2400" dirty="0" smtClean="0"/>
              <a:t>hierárquica. </a:t>
            </a:r>
            <a:r>
              <a:rPr lang="pt-BR" sz="2400" dirty="0"/>
              <a:t>Por conseguinte, todos, ministros ordenados ou fiéis cristãos leigos, ao desempenharem a sua função ou ofício, façam tudo e só o que lhes </a:t>
            </a:r>
            <a:r>
              <a:rPr lang="pt-BR" sz="2400" dirty="0" smtClean="0"/>
              <a:t>compete.</a:t>
            </a:r>
            <a:endParaRPr lang="pt-BR" sz="2400" dirty="0"/>
          </a:p>
          <a:p>
            <a:endParaRPr lang="pt-BR" dirty="0"/>
          </a:p>
        </p:txBody>
      </p:sp>
    </p:spTree>
    <p:extLst>
      <p:ext uri="{BB962C8B-B14F-4D97-AF65-F5344CB8AC3E}">
        <p14:creationId xmlns:p14="http://schemas.microsoft.com/office/powerpoint/2010/main" val="26929539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11D7728-731B-430E-BA53-AD7D8C3E83A2}"/>
              </a:ext>
            </a:extLst>
          </p:cNvPr>
          <p:cNvSpPr>
            <a:spLocks noGrp="1"/>
          </p:cNvSpPr>
          <p:nvPr>
            <p:ph type="title"/>
          </p:nvPr>
        </p:nvSpPr>
        <p:spPr>
          <a:xfrm>
            <a:off x="913774" y="129120"/>
            <a:ext cx="10672919" cy="1596177"/>
          </a:xfrm>
        </p:spPr>
        <p:txBody>
          <a:bodyPr/>
          <a:lstStyle/>
          <a:p>
            <a:r>
              <a:rPr lang="pt-BR" dirty="0">
                <a:latin typeface="Arial Black" panose="020B0A04020102020204" pitchFamily="34" charset="0"/>
              </a:rPr>
              <a:t>Instrução Geral do Missal Romano</a:t>
            </a:r>
            <a:endParaRPr lang="pt-BR" dirty="0"/>
          </a:p>
        </p:txBody>
      </p:sp>
      <p:sp>
        <p:nvSpPr>
          <p:cNvPr id="3" name="Espaço Reservado para Conteúdo 2">
            <a:extLst>
              <a:ext uri="{FF2B5EF4-FFF2-40B4-BE49-F238E27FC236}">
                <a16:creationId xmlns="" xmlns:a16="http://schemas.microsoft.com/office/drawing/2014/main" id="{89267AAC-407C-42D3-A457-0B985587C351}"/>
              </a:ext>
            </a:extLst>
          </p:cNvPr>
          <p:cNvSpPr>
            <a:spLocks noGrp="1"/>
          </p:cNvSpPr>
          <p:nvPr>
            <p:ph sz="quarter" idx="13"/>
          </p:nvPr>
        </p:nvSpPr>
        <p:spPr>
          <a:xfrm>
            <a:off x="913774" y="1545465"/>
            <a:ext cx="10363826" cy="4700789"/>
          </a:xfrm>
        </p:spPr>
        <p:txBody>
          <a:bodyPr>
            <a:noAutofit/>
          </a:bodyPr>
          <a:lstStyle/>
          <a:p>
            <a:pPr algn="just"/>
            <a:r>
              <a:rPr lang="pt-BR" sz="2400" b="1" dirty="0"/>
              <a:t>I. Ofícios da Ordem sacra</a:t>
            </a:r>
            <a:endParaRPr lang="pt-BR" sz="2400" dirty="0"/>
          </a:p>
          <a:p>
            <a:pPr algn="just"/>
            <a:r>
              <a:rPr lang="pt-BR" sz="2400" b="1" dirty="0"/>
              <a:t>92.       </a:t>
            </a:r>
            <a:r>
              <a:rPr lang="pt-BR" sz="2400" dirty="0"/>
              <a:t>Toda a legítima celebração da Eucaristia é dirigida pelo </a:t>
            </a:r>
            <a:r>
              <a:rPr lang="pt-BR" sz="2400" b="1" u="sng" dirty="0">
                <a:effectLst>
                  <a:outerShdw blurRad="38100" dist="38100" dir="2700000" algn="tl">
                    <a:srgbClr val="000000">
                      <a:alpha val="43137"/>
                    </a:srgbClr>
                  </a:outerShdw>
                </a:effectLst>
              </a:rPr>
              <a:t>Bispo</a:t>
            </a:r>
            <a:r>
              <a:rPr lang="pt-BR" sz="2400" dirty="0"/>
              <a:t>, quer pessoalmente, quer pelos presbíteros, seus </a:t>
            </a:r>
            <a:r>
              <a:rPr lang="pt-BR" sz="2400" dirty="0" smtClean="0"/>
              <a:t>colaboradores.</a:t>
            </a:r>
            <a:endParaRPr lang="pt-BR" sz="2400" dirty="0"/>
          </a:p>
          <a:p>
            <a:pPr algn="just"/>
            <a:r>
              <a:rPr lang="pt-BR" sz="2400" dirty="0"/>
              <a:t>Sempre que o Bispo está presente na Missa com o povo reunido, convém sumamente que seja ele próprio a celebrar a Eucaristia, associando a si os presbíteros, como concelebrantes, na </a:t>
            </a:r>
            <a:r>
              <a:rPr lang="pt-BR" sz="2400" dirty="0" smtClean="0"/>
              <a:t>ação </a:t>
            </a:r>
            <a:r>
              <a:rPr lang="pt-BR" sz="2400" dirty="0"/>
              <a:t>sagrada. Isto faz-se, não para aumentar a solenidade externa, mas para significar de forma mais clara o mistério da Igreja, que é sacramento de </a:t>
            </a:r>
            <a:r>
              <a:rPr lang="pt-BR" sz="2400" dirty="0" smtClean="0"/>
              <a:t>unidade.</a:t>
            </a:r>
            <a:endParaRPr lang="pt-BR" sz="2400" dirty="0"/>
          </a:p>
        </p:txBody>
      </p:sp>
    </p:spTree>
    <p:extLst>
      <p:ext uri="{BB962C8B-B14F-4D97-AF65-F5344CB8AC3E}">
        <p14:creationId xmlns:p14="http://schemas.microsoft.com/office/powerpoint/2010/main" val="9897007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11D7728-731B-430E-BA53-AD7D8C3E83A2}"/>
              </a:ext>
            </a:extLst>
          </p:cNvPr>
          <p:cNvSpPr>
            <a:spLocks noGrp="1"/>
          </p:cNvSpPr>
          <p:nvPr>
            <p:ph type="title"/>
          </p:nvPr>
        </p:nvSpPr>
        <p:spPr>
          <a:xfrm>
            <a:off x="913774" y="129120"/>
            <a:ext cx="10672919" cy="1596177"/>
          </a:xfrm>
        </p:spPr>
        <p:txBody>
          <a:bodyPr/>
          <a:lstStyle/>
          <a:p>
            <a:r>
              <a:rPr lang="pt-BR" dirty="0">
                <a:latin typeface="Arial Black" panose="020B0A04020102020204" pitchFamily="34" charset="0"/>
              </a:rPr>
              <a:t>Instrução Geral do Missal Romano</a:t>
            </a:r>
            <a:endParaRPr lang="pt-BR" dirty="0"/>
          </a:p>
        </p:txBody>
      </p:sp>
      <p:sp>
        <p:nvSpPr>
          <p:cNvPr id="3" name="Espaço Reservado para Conteúdo 2">
            <a:extLst>
              <a:ext uri="{FF2B5EF4-FFF2-40B4-BE49-F238E27FC236}">
                <a16:creationId xmlns="" xmlns:a16="http://schemas.microsoft.com/office/drawing/2014/main" id="{89267AAC-407C-42D3-A457-0B985587C351}"/>
              </a:ext>
            </a:extLst>
          </p:cNvPr>
          <p:cNvSpPr>
            <a:spLocks noGrp="1"/>
          </p:cNvSpPr>
          <p:nvPr>
            <p:ph sz="quarter" idx="13"/>
          </p:nvPr>
        </p:nvSpPr>
        <p:spPr>
          <a:xfrm>
            <a:off x="913774" y="1725297"/>
            <a:ext cx="10363826" cy="4830049"/>
          </a:xfrm>
        </p:spPr>
        <p:txBody>
          <a:bodyPr>
            <a:normAutofit fontScale="92500"/>
          </a:bodyPr>
          <a:lstStyle/>
          <a:p>
            <a:pPr algn="just"/>
            <a:r>
              <a:rPr lang="pt-BR" sz="2400" b="1" dirty="0"/>
              <a:t>93.     </a:t>
            </a:r>
            <a:r>
              <a:rPr lang="pt-BR" sz="2400" dirty="0"/>
              <a:t>O </a:t>
            </a:r>
            <a:r>
              <a:rPr lang="pt-BR" sz="2400" b="1" u="sng" dirty="0">
                <a:effectLst>
                  <a:outerShdw blurRad="38100" dist="38100" dir="2700000" algn="tl">
                    <a:srgbClr val="000000">
                      <a:alpha val="43137"/>
                    </a:srgbClr>
                  </a:outerShdw>
                </a:effectLst>
              </a:rPr>
              <a:t>presbítero</a:t>
            </a:r>
            <a:r>
              <a:rPr lang="pt-BR" sz="2400" dirty="0"/>
              <a:t>, que na Igreja, em virtude do poder sagrado da Ordem, está em condições de oferecer o sacrifício na pessoa de </a:t>
            </a:r>
            <a:r>
              <a:rPr lang="pt-BR" sz="2400" dirty="0" smtClean="0"/>
              <a:t>Cristo, </a:t>
            </a:r>
            <a:r>
              <a:rPr lang="pt-BR" sz="2400" dirty="0"/>
              <a:t>preside também ele ao povo fiel reunido, dirige a sua oração, anuncia-lhe a boa nova da salvação, associa a si o povo na oblação do sacrifício a Deus Pai, por Cristo, no Espírito Santo, distribui aos irmãos o pão da vida eterna e com eles participa do mesmo pão. Por isso, ao celebrar a Eucaristia, deve servir a Deus e ao povo com dignidade e humildade e, tanto no modo de se comportar como no de proferir as palavras divinas, procurará sugerir aos fiéis a presença viva de Cristo.</a:t>
            </a:r>
          </a:p>
          <a:p>
            <a:pPr algn="just"/>
            <a:endParaRPr lang="pt-BR" dirty="0"/>
          </a:p>
        </p:txBody>
      </p:sp>
    </p:spTree>
    <p:extLst>
      <p:ext uri="{BB962C8B-B14F-4D97-AF65-F5344CB8AC3E}">
        <p14:creationId xmlns:p14="http://schemas.microsoft.com/office/powerpoint/2010/main" val="16389754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11D7728-731B-430E-BA53-AD7D8C3E83A2}"/>
              </a:ext>
            </a:extLst>
          </p:cNvPr>
          <p:cNvSpPr>
            <a:spLocks noGrp="1"/>
          </p:cNvSpPr>
          <p:nvPr>
            <p:ph type="title"/>
          </p:nvPr>
        </p:nvSpPr>
        <p:spPr>
          <a:xfrm>
            <a:off x="913774" y="129120"/>
            <a:ext cx="10672919" cy="1596177"/>
          </a:xfrm>
        </p:spPr>
        <p:txBody>
          <a:bodyPr/>
          <a:lstStyle/>
          <a:p>
            <a:r>
              <a:rPr lang="pt-BR" dirty="0">
                <a:latin typeface="Arial Black" panose="020B0A04020102020204" pitchFamily="34" charset="0"/>
              </a:rPr>
              <a:t>Instrução Geral do Missal Romano</a:t>
            </a:r>
            <a:endParaRPr lang="pt-BR" dirty="0"/>
          </a:p>
        </p:txBody>
      </p:sp>
      <p:sp>
        <p:nvSpPr>
          <p:cNvPr id="3" name="Espaço Reservado para Conteúdo 2">
            <a:extLst>
              <a:ext uri="{FF2B5EF4-FFF2-40B4-BE49-F238E27FC236}">
                <a16:creationId xmlns="" xmlns:a16="http://schemas.microsoft.com/office/drawing/2014/main" id="{89267AAC-407C-42D3-A457-0B985587C351}"/>
              </a:ext>
            </a:extLst>
          </p:cNvPr>
          <p:cNvSpPr>
            <a:spLocks noGrp="1"/>
          </p:cNvSpPr>
          <p:nvPr>
            <p:ph sz="quarter" idx="13"/>
          </p:nvPr>
        </p:nvSpPr>
        <p:spPr>
          <a:xfrm>
            <a:off x="913774" y="1174882"/>
            <a:ext cx="10363826" cy="4252649"/>
          </a:xfrm>
        </p:spPr>
        <p:txBody>
          <a:bodyPr>
            <a:noAutofit/>
          </a:bodyPr>
          <a:lstStyle/>
          <a:p>
            <a:pPr algn="just"/>
            <a:r>
              <a:rPr lang="pt-BR" sz="2400" b="1" dirty="0"/>
              <a:t>94.      </a:t>
            </a:r>
            <a:r>
              <a:rPr lang="pt-BR" sz="2400" dirty="0"/>
              <a:t>Depois do presbítero, por força da ordenação recebida, </a:t>
            </a:r>
            <a:r>
              <a:rPr lang="pt-BR" sz="2400" b="1" u="sng" dirty="0">
                <a:effectLst>
                  <a:outerShdw blurRad="38100" dist="38100" dir="2700000" algn="tl">
                    <a:srgbClr val="000000">
                      <a:alpha val="43137"/>
                    </a:srgbClr>
                  </a:outerShdw>
                </a:effectLst>
              </a:rPr>
              <a:t>o diácono </a:t>
            </a:r>
            <a:r>
              <a:rPr lang="pt-BR" sz="2400" dirty="0"/>
              <a:t>ocupa o primeiro lugar entre aqueles que servem na celebração eucarística. Com efeito, a sagrada Ordem do </a:t>
            </a:r>
            <a:r>
              <a:rPr lang="pt-BR" sz="2400" dirty="0" err="1"/>
              <a:t>diaconado</a:t>
            </a:r>
            <a:r>
              <a:rPr lang="pt-BR" sz="2400" dirty="0"/>
              <a:t> foi tida sempre em especial consideração na Igreja desde os primeiros tempos dos </a:t>
            </a:r>
            <a:r>
              <a:rPr lang="pt-BR" sz="2400" dirty="0" smtClean="0"/>
              <a:t>Apóstolos. </a:t>
            </a:r>
            <a:r>
              <a:rPr lang="pt-BR" sz="2400" dirty="0"/>
              <a:t>São funções próprias do diácono, na Missa: proclamar o Evangelho e, eventualmente, pregar a palavra de Deus, enunciar as intenções na oração universal, assistir ao sacerdote, preparar o altar e servir na celebração do sacrifício, distribuir a Eucaristia aos fiéis, particularmente sob a espécie do vinho e eventualmente indicar ao povo os gestos e atitudes corporais.</a:t>
            </a:r>
          </a:p>
        </p:txBody>
      </p:sp>
    </p:spTree>
    <p:extLst>
      <p:ext uri="{BB962C8B-B14F-4D97-AF65-F5344CB8AC3E}">
        <p14:creationId xmlns:p14="http://schemas.microsoft.com/office/powerpoint/2010/main" val="22614175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11D7728-731B-430E-BA53-AD7D8C3E83A2}"/>
              </a:ext>
            </a:extLst>
          </p:cNvPr>
          <p:cNvSpPr>
            <a:spLocks noGrp="1"/>
          </p:cNvSpPr>
          <p:nvPr>
            <p:ph type="title"/>
          </p:nvPr>
        </p:nvSpPr>
        <p:spPr>
          <a:xfrm>
            <a:off x="913774" y="129120"/>
            <a:ext cx="10672919" cy="1596177"/>
          </a:xfrm>
        </p:spPr>
        <p:txBody>
          <a:bodyPr/>
          <a:lstStyle/>
          <a:p>
            <a:r>
              <a:rPr lang="pt-BR" dirty="0">
                <a:latin typeface="Arial Black" panose="020B0A04020102020204" pitchFamily="34" charset="0"/>
              </a:rPr>
              <a:t>Instrução Geral do Missal Romano</a:t>
            </a:r>
            <a:endParaRPr lang="pt-BR" dirty="0"/>
          </a:p>
        </p:txBody>
      </p:sp>
      <p:sp>
        <p:nvSpPr>
          <p:cNvPr id="3" name="Espaço Reservado para Conteúdo 2">
            <a:extLst>
              <a:ext uri="{FF2B5EF4-FFF2-40B4-BE49-F238E27FC236}">
                <a16:creationId xmlns="" xmlns:a16="http://schemas.microsoft.com/office/drawing/2014/main" id="{89267AAC-407C-42D3-A457-0B985587C351}"/>
              </a:ext>
            </a:extLst>
          </p:cNvPr>
          <p:cNvSpPr>
            <a:spLocks noGrp="1"/>
          </p:cNvSpPr>
          <p:nvPr>
            <p:ph sz="quarter" idx="13"/>
          </p:nvPr>
        </p:nvSpPr>
        <p:spPr>
          <a:xfrm>
            <a:off x="913774" y="1468192"/>
            <a:ext cx="10363826" cy="5048518"/>
          </a:xfrm>
        </p:spPr>
        <p:txBody>
          <a:bodyPr>
            <a:normAutofit fontScale="85000" lnSpcReduction="10000"/>
          </a:bodyPr>
          <a:lstStyle/>
          <a:p>
            <a:pPr algn="just"/>
            <a:r>
              <a:rPr lang="pt-BR" sz="2600" b="1" dirty="0"/>
              <a:t>II. Funções do povo de Deus</a:t>
            </a:r>
            <a:endParaRPr lang="pt-BR" sz="2600" dirty="0"/>
          </a:p>
          <a:p>
            <a:pPr algn="just"/>
            <a:r>
              <a:rPr lang="pt-BR" sz="2600" b="1" dirty="0"/>
              <a:t>95.       </a:t>
            </a:r>
            <a:r>
              <a:rPr lang="pt-BR" sz="2600" dirty="0"/>
              <a:t>Na celebração da Missa, </a:t>
            </a:r>
            <a:r>
              <a:rPr lang="pt-BR" sz="2600" b="1" u="sng" dirty="0">
                <a:effectLst>
                  <a:outerShdw blurRad="38100" dist="38100" dir="2700000" algn="tl">
                    <a:srgbClr val="000000">
                      <a:alpha val="43137"/>
                    </a:srgbClr>
                  </a:outerShdw>
                </a:effectLst>
              </a:rPr>
              <a:t>os fiéis </a:t>
            </a:r>
            <a:r>
              <a:rPr lang="pt-BR" sz="2600" dirty="0"/>
              <a:t>constituem a nação santa, o povo resgatado, o sacerdócio real, para dar graças a Deus e oferecer a hóstia imaculada, não só pelas mãos do sacerdote, mas também juntamente com ele, e para aprenderem a oferecer-se a si </a:t>
            </a:r>
            <a:r>
              <a:rPr lang="pt-BR" sz="2600" dirty="0" smtClean="0"/>
              <a:t>mesmos. </a:t>
            </a:r>
            <a:r>
              <a:rPr lang="pt-BR" sz="2600" dirty="0"/>
              <a:t>Procurem manifestar tudo isso com um profundo sentido religioso e com a caridade para com os irmãos que participam na mesma celebração.</a:t>
            </a:r>
          </a:p>
          <a:p>
            <a:pPr algn="just"/>
            <a:r>
              <a:rPr lang="pt-BR" sz="2600" dirty="0"/>
              <a:t>Evitem, portanto, tudo quanto signifique singularidade ou divisão, tendo presente que são todos filhos do mesmo Pai que está nos Céus e, consequentemente, irmãos todos uns dos outros.</a:t>
            </a:r>
          </a:p>
          <a:p>
            <a:pPr algn="just"/>
            <a:endParaRPr lang="pt-BR" dirty="0"/>
          </a:p>
        </p:txBody>
      </p:sp>
    </p:spTree>
    <p:extLst>
      <p:ext uri="{BB962C8B-B14F-4D97-AF65-F5344CB8AC3E}">
        <p14:creationId xmlns:p14="http://schemas.microsoft.com/office/powerpoint/2010/main" val="228584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a:extLst>
              <a:ext uri="{FF2B5EF4-FFF2-40B4-BE49-F238E27FC236}">
                <a16:creationId xmlns="" xmlns:a16="http://schemas.microsoft.com/office/drawing/2014/main" id="{C11E393D-57FB-48BE-B39C-4A634CCE3C59}"/>
              </a:ext>
            </a:extLst>
          </p:cNvPr>
          <p:cNvPicPr>
            <a:picLocks noGrp="1" noChangeAspect="1"/>
          </p:cNvPicPr>
          <p:nvPr>
            <p:ph sz="quarter" idx="13"/>
          </p:nvPr>
        </p:nvPicPr>
        <p:blipFill>
          <a:blip r:embed="rId2"/>
          <a:stretch>
            <a:fillRect/>
          </a:stretch>
        </p:blipFill>
        <p:spPr>
          <a:xfrm>
            <a:off x="6313736" y="1880928"/>
            <a:ext cx="5596874" cy="3096143"/>
          </a:xfrm>
          <a:prstGeom prst="rect">
            <a:avLst/>
          </a:prstGeom>
        </p:spPr>
      </p:pic>
      <p:sp>
        <p:nvSpPr>
          <p:cNvPr id="5" name="CaixaDeTexto 4">
            <a:extLst>
              <a:ext uri="{FF2B5EF4-FFF2-40B4-BE49-F238E27FC236}">
                <a16:creationId xmlns="" xmlns:a16="http://schemas.microsoft.com/office/drawing/2014/main" id="{B4BB81CD-6DD0-43DC-923F-5F1FCAD16A54}"/>
              </a:ext>
            </a:extLst>
          </p:cNvPr>
          <p:cNvSpPr txBox="1"/>
          <p:nvPr/>
        </p:nvSpPr>
        <p:spPr>
          <a:xfrm>
            <a:off x="530086" y="305068"/>
            <a:ext cx="5348180" cy="6247864"/>
          </a:xfrm>
          <a:prstGeom prst="rect">
            <a:avLst/>
          </a:prstGeom>
          <a:noFill/>
        </p:spPr>
        <p:txBody>
          <a:bodyPr wrap="square" rtlCol="0">
            <a:spAutoFit/>
          </a:bodyPr>
          <a:lstStyle/>
          <a:p>
            <a:r>
              <a:rPr lang="pt-BR" sz="6000" dirty="0">
                <a:latin typeface="Arial Black" panose="020B0A04020102020204" pitchFamily="34" charset="0"/>
              </a:rPr>
              <a:t>“Ao iniciar seu </a:t>
            </a:r>
            <a:r>
              <a:rPr lang="pt-BR" sz="6000" dirty="0">
                <a:solidFill>
                  <a:srgbClr val="FF0000"/>
                </a:solidFill>
                <a:latin typeface="Arial Black" panose="020B0A04020102020204" pitchFamily="34" charset="0"/>
              </a:rPr>
              <a:t>ministério</a:t>
            </a:r>
            <a:r>
              <a:rPr lang="pt-BR" sz="6000" dirty="0">
                <a:latin typeface="Arial Black" panose="020B0A04020102020204" pitchFamily="34" charset="0"/>
              </a:rPr>
              <a:t>, Jesus tinha cerca de trinta anos”. </a:t>
            </a:r>
            <a:r>
              <a:rPr lang="pt-BR" sz="4000" dirty="0">
                <a:latin typeface="Arial Black" panose="020B0A04020102020204" pitchFamily="34" charset="0"/>
              </a:rPr>
              <a:t>(Lc 3,23)</a:t>
            </a:r>
          </a:p>
        </p:txBody>
      </p:sp>
    </p:spTree>
    <p:extLst>
      <p:ext uri="{BB962C8B-B14F-4D97-AF65-F5344CB8AC3E}">
        <p14:creationId xmlns:p14="http://schemas.microsoft.com/office/powerpoint/2010/main" val="4094801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11D7728-731B-430E-BA53-AD7D8C3E83A2}"/>
              </a:ext>
            </a:extLst>
          </p:cNvPr>
          <p:cNvSpPr>
            <a:spLocks noGrp="1"/>
          </p:cNvSpPr>
          <p:nvPr>
            <p:ph type="title"/>
          </p:nvPr>
        </p:nvSpPr>
        <p:spPr>
          <a:xfrm>
            <a:off x="913774" y="129120"/>
            <a:ext cx="10672919" cy="1596177"/>
          </a:xfrm>
        </p:spPr>
        <p:txBody>
          <a:bodyPr/>
          <a:lstStyle/>
          <a:p>
            <a:r>
              <a:rPr lang="pt-BR" dirty="0">
                <a:latin typeface="Arial Black" panose="020B0A04020102020204" pitchFamily="34" charset="0"/>
              </a:rPr>
              <a:t>Instrução Geral do Missal Romano</a:t>
            </a:r>
            <a:endParaRPr lang="pt-BR" dirty="0"/>
          </a:p>
        </p:txBody>
      </p:sp>
      <p:sp>
        <p:nvSpPr>
          <p:cNvPr id="3" name="Espaço Reservado para Conteúdo 2">
            <a:extLst>
              <a:ext uri="{FF2B5EF4-FFF2-40B4-BE49-F238E27FC236}">
                <a16:creationId xmlns="" xmlns:a16="http://schemas.microsoft.com/office/drawing/2014/main" id="{89267AAC-407C-42D3-A457-0B985587C351}"/>
              </a:ext>
            </a:extLst>
          </p:cNvPr>
          <p:cNvSpPr>
            <a:spLocks noGrp="1"/>
          </p:cNvSpPr>
          <p:nvPr>
            <p:ph sz="quarter" idx="13"/>
          </p:nvPr>
        </p:nvSpPr>
        <p:spPr>
          <a:xfrm>
            <a:off x="913774" y="1481070"/>
            <a:ext cx="10363826" cy="5100034"/>
          </a:xfrm>
        </p:spPr>
        <p:txBody>
          <a:bodyPr>
            <a:normAutofit lnSpcReduction="10000"/>
          </a:bodyPr>
          <a:lstStyle/>
          <a:p>
            <a:pPr algn="just"/>
            <a:r>
              <a:rPr lang="pt-BR" sz="2600" b="1" dirty="0"/>
              <a:t>96.       </a:t>
            </a:r>
            <a:r>
              <a:rPr lang="pt-BR" sz="2600" dirty="0"/>
              <a:t>Portanto, formem todos um só corpo, quer ouvindo a palavra de Deus, quer participando nas orações e no canto, quer sobretudo na comum oblação do sacrifício e na comum participação da mesa do Senhor. Esta unidade manifesta-se em beleza nos gestos e atitudes corporais que os fiéis observam todos juntamente.</a:t>
            </a:r>
          </a:p>
          <a:p>
            <a:pPr algn="just"/>
            <a:r>
              <a:rPr lang="pt-BR" sz="2600" b="1" dirty="0"/>
              <a:t>97.        </a:t>
            </a:r>
            <a:r>
              <a:rPr lang="pt-BR" sz="2600" b="1" u="sng" dirty="0"/>
              <a:t>Os fiéis não recusem servir </a:t>
            </a:r>
            <a:r>
              <a:rPr lang="pt-BR" sz="2600" dirty="0"/>
              <a:t>com alegria o povo de Deus, sempre que forem solicitados para desempenhar </a:t>
            </a:r>
            <a:r>
              <a:rPr lang="pt-BR" sz="2600" b="1" u="sng" dirty="0"/>
              <a:t>qualquer especial ministério ou função na celebração</a:t>
            </a:r>
            <a:r>
              <a:rPr lang="pt-BR" sz="2600" dirty="0"/>
              <a:t>.</a:t>
            </a:r>
          </a:p>
        </p:txBody>
      </p:sp>
    </p:spTree>
    <p:extLst>
      <p:ext uri="{BB962C8B-B14F-4D97-AF65-F5344CB8AC3E}">
        <p14:creationId xmlns:p14="http://schemas.microsoft.com/office/powerpoint/2010/main" val="40966541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11D7728-731B-430E-BA53-AD7D8C3E83A2}"/>
              </a:ext>
            </a:extLst>
          </p:cNvPr>
          <p:cNvSpPr>
            <a:spLocks noGrp="1"/>
          </p:cNvSpPr>
          <p:nvPr>
            <p:ph type="title"/>
          </p:nvPr>
        </p:nvSpPr>
        <p:spPr>
          <a:xfrm>
            <a:off x="913774" y="129120"/>
            <a:ext cx="10672919" cy="1596177"/>
          </a:xfrm>
        </p:spPr>
        <p:txBody>
          <a:bodyPr/>
          <a:lstStyle/>
          <a:p>
            <a:r>
              <a:rPr lang="pt-BR" dirty="0">
                <a:latin typeface="Arial Black" panose="020B0A04020102020204" pitchFamily="34" charset="0"/>
              </a:rPr>
              <a:t>Instrução Geral do Missal Romano</a:t>
            </a:r>
            <a:endParaRPr lang="pt-BR" dirty="0"/>
          </a:p>
        </p:txBody>
      </p:sp>
      <p:sp>
        <p:nvSpPr>
          <p:cNvPr id="3" name="Espaço Reservado para Conteúdo 2">
            <a:extLst>
              <a:ext uri="{FF2B5EF4-FFF2-40B4-BE49-F238E27FC236}">
                <a16:creationId xmlns="" xmlns:a16="http://schemas.microsoft.com/office/drawing/2014/main" id="{89267AAC-407C-42D3-A457-0B985587C351}"/>
              </a:ext>
            </a:extLst>
          </p:cNvPr>
          <p:cNvSpPr>
            <a:spLocks noGrp="1"/>
          </p:cNvSpPr>
          <p:nvPr>
            <p:ph sz="quarter" idx="13"/>
          </p:nvPr>
        </p:nvSpPr>
        <p:spPr>
          <a:xfrm>
            <a:off x="913774" y="1558344"/>
            <a:ext cx="10363826" cy="4700788"/>
          </a:xfrm>
        </p:spPr>
        <p:txBody>
          <a:bodyPr>
            <a:normAutofit fontScale="92500" lnSpcReduction="10000"/>
          </a:bodyPr>
          <a:lstStyle/>
          <a:p>
            <a:r>
              <a:rPr lang="pt-BR" sz="2600" b="1" i="1" dirty="0"/>
              <a:t>III. Ministérios </a:t>
            </a:r>
            <a:r>
              <a:rPr lang="pt-BR" sz="2600" b="1" i="1" dirty="0" smtClean="0"/>
              <a:t>particulares</a:t>
            </a:r>
            <a:endParaRPr lang="pt-BR" sz="2600" b="1" dirty="0"/>
          </a:p>
          <a:p>
            <a:pPr marL="0" indent="0">
              <a:buNone/>
            </a:pPr>
            <a:endParaRPr lang="pt-BR" sz="2600" dirty="0"/>
          </a:p>
          <a:p>
            <a:r>
              <a:rPr lang="pt-BR" sz="2600" dirty="0"/>
              <a:t>Ministério instituídos do acólito e do leitor</a:t>
            </a:r>
            <a:endParaRPr lang="pt-BR" sz="2600" b="1" dirty="0"/>
          </a:p>
          <a:p>
            <a:r>
              <a:rPr lang="pt-BR" sz="2600" b="1" dirty="0"/>
              <a:t>98</a:t>
            </a:r>
            <a:r>
              <a:rPr lang="pt-BR" sz="2600" dirty="0"/>
              <a:t>.     O </a:t>
            </a:r>
            <a:r>
              <a:rPr lang="pt-BR" sz="2600" b="1" u="sng" dirty="0">
                <a:effectLst>
                  <a:outerShdw blurRad="38100" dist="38100" dir="2700000" algn="tl">
                    <a:srgbClr val="000000">
                      <a:alpha val="43137"/>
                    </a:srgbClr>
                  </a:outerShdw>
                </a:effectLst>
              </a:rPr>
              <a:t>acólito </a:t>
            </a:r>
            <a:r>
              <a:rPr lang="pt-BR" sz="2600" dirty="0"/>
              <a:t>é instituído para o serviço do altar e para ajudar o sacerdote e o diácono. Compete-lhe, como função principal, preparar o altar e os vasos sagrados e, se for necessário, distribuir aos fiéis a Eucaristia, de que é ministro </a:t>
            </a:r>
            <a:r>
              <a:rPr lang="pt-BR" sz="2600" dirty="0" smtClean="0"/>
              <a:t>extraordinário.</a:t>
            </a:r>
            <a:endParaRPr lang="pt-BR" sz="2600" dirty="0"/>
          </a:p>
          <a:p>
            <a:r>
              <a:rPr lang="pt-BR" sz="2600" dirty="0"/>
              <a:t>           No ministério do altar, o acólito tem funções próprias </a:t>
            </a:r>
            <a:r>
              <a:rPr lang="pt-BR" sz="2600" dirty="0" smtClean="0"/>
              <a:t>(194-198), </a:t>
            </a:r>
            <a:r>
              <a:rPr lang="pt-BR" sz="2600" dirty="0"/>
              <a:t>que ele mesmo deve exercer.</a:t>
            </a:r>
          </a:p>
          <a:p>
            <a:endParaRPr lang="pt-BR" dirty="0"/>
          </a:p>
        </p:txBody>
      </p:sp>
    </p:spTree>
    <p:extLst>
      <p:ext uri="{BB962C8B-B14F-4D97-AF65-F5344CB8AC3E}">
        <p14:creationId xmlns:p14="http://schemas.microsoft.com/office/powerpoint/2010/main" val="2203521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11D7728-731B-430E-BA53-AD7D8C3E83A2}"/>
              </a:ext>
            </a:extLst>
          </p:cNvPr>
          <p:cNvSpPr>
            <a:spLocks noGrp="1"/>
          </p:cNvSpPr>
          <p:nvPr>
            <p:ph type="title"/>
          </p:nvPr>
        </p:nvSpPr>
        <p:spPr>
          <a:xfrm>
            <a:off x="913774" y="129120"/>
            <a:ext cx="10672919" cy="1596177"/>
          </a:xfrm>
        </p:spPr>
        <p:txBody>
          <a:bodyPr/>
          <a:lstStyle/>
          <a:p>
            <a:r>
              <a:rPr lang="pt-BR" dirty="0">
                <a:latin typeface="Arial Black" panose="020B0A04020102020204" pitchFamily="34" charset="0"/>
              </a:rPr>
              <a:t>Instrução Geral do Missal Romano</a:t>
            </a:r>
            <a:endParaRPr lang="pt-BR" dirty="0"/>
          </a:p>
        </p:txBody>
      </p:sp>
      <p:sp>
        <p:nvSpPr>
          <p:cNvPr id="3" name="Espaço Reservado para Conteúdo 2">
            <a:extLst>
              <a:ext uri="{FF2B5EF4-FFF2-40B4-BE49-F238E27FC236}">
                <a16:creationId xmlns="" xmlns:a16="http://schemas.microsoft.com/office/drawing/2014/main" id="{89267AAC-407C-42D3-A457-0B985587C351}"/>
              </a:ext>
            </a:extLst>
          </p:cNvPr>
          <p:cNvSpPr>
            <a:spLocks noGrp="1"/>
          </p:cNvSpPr>
          <p:nvPr>
            <p:ph sz="quarter" idx="13"/>
          </p:nvPr>
        </p:nvSpPr>
        <p:spPr>
          <a:xfrm>
            <a:off x="913774" y="2367092"/>
            <a:ext cx="10363826" cy="4188254"/>
          </a:xfrm>
        </p:spPr>
        <p:txBody>
          <a:bodyPr/>
          <a:lstStyle/>
          <a:p>
            <a:pPr algn="just"/>
            <a:r>
              <a:rPr lang="pt-BR" sz="2600" b="1" dirty="0"/>
              <a:t>99.      </a:t>
            </a:r>
            <a:r>
              <a:rPr lang="pt-BR" sz="2600" dirty="0"/>
              <a:t>O </a:t>
            </a:r>
            <a:r>
              <a:rPr lang="pt-BR" sz="2600" b="1" u="sng" dirty="0">
                <a:effectLst>
                  <a:outerShdw blurRad="38100" dist="38100" dir="2700000" algn="tl">
                    <a:srgbClr val="000000">
                      <a:alpha val="43137"/>
                    </a:srgbClr>
                  </a:outerShdw>
                </a:effectLst>
              </a:rPr>
              <a:t>leitor</a:t>
            </a:r>
            <a:r>
              <a:rPr lang="pt-BR" sz="2600" dirty="0"/>
              <a:t> é instituído para fazer as leituras da Sagrada Escritura, com </a:t>
            </a:r>
            <a:r>
              <a:rPr lang="pt-BR" sz="2600" dirty="0" smtClean="0"/>
              <a:t>exceção </a:t>
            </a:r>
            <a:r>
              <a:rPr lang="pt-BR" sz="2600" dirty="0"/>
              <a:t>do Evangelho. Pode também propor as intenções da oração universal e ainda, na falta de salmista, recitar o salmo entre as leituras.</a:t>
            </a:r>
          </a:p>
          <a:p>
            <a:pPr algn="just"/>
            <a:r>
              <a:rPr lang="pt-BR" sz="2600" dirty="0"/>
              <a:t>Na celebração eucarística o leitor tem uma função que lhe é própria </a:t>
            </a:r>
            <a:r>
              <a:rPr lang="pt-BR" sz="2600" dirty="0" smtClean="0"/>
              <a:t>(194-198) que </a:t>
            </a:r>
            <a:r>
              <a:rPr lang="pt-BR" sz="2600" dirty="0"/>
              <a:t>ele </a:t>
            </a:r>
            <a:r>
              <a:rPr lang="pt-BR" sz="2600" dirty="0" smtClean="0"/>
              <a:t>mesmo deve exercer.</a:t>
            </a:r>
            <a:endParaRPr lang="pt-BR" sz="2600" dirty="0"/>
          </a:p>
          <a:p>
            <a:endParaRPr lang="pt-BR" dirty="0"/>
          </a:p>
        </p:txBody>
      </p:sp>
    </p:spTree>
    <p:extLst>
      <p:ext uri="{BB962C8B-B14F-4D97-AF65-F5344CB8AC3E}">
        <p14:creationId xmlns:p14="http://schemas.microsoft.com/office/powerpoint/2010/main" val="9700868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11D7728-731B-430E-BA53-AD7D8C3E83A2}"/>
              </a:ext>
            </a:extLst>
          </p:cNvPr>
          <p:cNvSpPr>
            <a:spLocks noGrp="1"/>
          </p:cNvSpPr>
          <p:nvPr>
            <p:ph type="title"/>
          </p:nvPr>
        </p:nvSpPr>
        <p:spPr>
          <a:xfrm>
            <a:off x="913774" y="129120"/>
            <a:ext cx="10672919" cy="1596177"/>
          </a:xfrm>
        </p:spPr>
        <p:txBody>
          <a:bodyPr/>
          <a:lstStyle/>
          <a:p>
            <a:r>
              <a:rPr lang="pt-BR" dirty="0">
                <a:latin typeface="Arial Black" panose="020B0A04020102020204" pitchFamily="34" charset="0"/>
              </a:rPr>
              <a:t>Instrução Geral do Missal Romano</a:t>
            </a:r>
            <a:endParaRPr lang="pt-BR" dirty="0"/>
          </a:p>
        </p:txBody>
      </p:sp>
      <p:sp>
        <p:nvSpPr>
          <p:cNvPr id="3" name="Espaço Reservado para Conteúdo 2">
            <a:extLst>
              <a:ext uri="{FF2B5EF4-FFF2-40B4-BE49-F238E27FC236}">
                <a16:creationId xmlns="" xmlns:a16="http://schemas.microsoft.com/office/drawing/2014/main" id="{89267AAC-407C-42D3-A457-0B985587C351}"/>
              </a:ext>
            </a:extLst>
          </p:cNvPr>
          <p:cNvSpPr>
            <a:spLocks noGrp="1"/>
          </p:cNvSpPr>
          <p:nvPr>
            <p:ph sz="quarter" idx="13"/>
          </p:nvPr>
        </p:nvSpPr>
        <p:spPr>
          <a:xfrm>
            <a:off x="913774" y="1864816"/>
            <a:ext cx="8011285" cy="4188254"/>
          </a:xfrm>
        </p:spPr>
        <p:txBody>
          <a:bodyPr>
            <a:normAutofit fontScale="92500" lnSpcReduction="20000"/>
          </a:bodyPr>
          <a:lstStyle/>
          <a:p>
            <a:pPr algn="just"/>
            <a:r>
              <a:rPr lang="pt-BR" sz="2800" b="1" dirty="0"/>
              <a:t>As </a:t>
            </a:r>
            <a:r>
              <a:rPr lang="pt-BR" sz="2800" b="1" dirty="0" smtClean="0"/>
              <a:t>demais </a:t>
            </a:r>
            <a:r>
              <a:rPr lang="pt-BR" sz="2800" b="1" dirty="0"/>
              <a:t>funções</a:t>
            </a:r>
          </a:p>
          <a:p>
            <a:pPr algn="just"/>
            <a:r>
              <a:rPr lang="pt-BR" sz="2800" b="1" dirty="0"/>
              <a:t>100.     </a:t>
            </a:r>
            <a:r>
              <a:rPr lang="pt-BR" sz="2800" dirty="0"/>
              <a:t>Na falta de acólito instituído, podem ser destinados para o serviço do altar e para ajudar o sacerdote e o diácono ministros leigos que levam a cruz, os círios, o turíbulo, o pão, o vinho e a água; também podem ser designados ministros </a:t>
            </a:r>
            <a:r>
              <a:rPr lang="pt-BR" sz="2800" dirty="0" smtClean="0"/>
              <a:t>extraordinários para a distribuição da </a:t>
            </a:r>
            <a:r>
              <a:rPr lang="pt-BR" sz="2800" dirty="0"/>
              <a:t>sagrada </a:t>
            </a:r>
            <a:r>
              <a:rPr lang="pt-BR" sz="2800" dirty="0" smtClean="0"/>
              <a:t>Comunhão.</a:t>
            </a:r>
            <a:endParaRPr lang="pt-BR" sz="2800" dirty="0"/>
          </a:p>
          <a:p>
            <a:endParaRPr lang="pt-BR" dirty="0"/>
          </a:p>
        </p:txBody>
      </p:sp>
      <p:pic>
        <p:nvPicPr>
          <p:cNvPr id="4" name="Imagem 3"/>
          <p:cNvPicPr>
            <a:picLocks noChangeAspect="1"/>
          </p:cNvPicPr>
          <p:nvPr/>
        </p:nvPicPr>
        <p:blipFill>
          <a:blip r:embed="rId2"/>
          <a:stretch>
            <a:fillRect/>
          </a:stretch>
        </p:blipFill>
        <p:spPr>
          <a:xfrm>
            <a:off x="8925059" y="1864816"/>
            <a:ext cx="3266941" cy="4993184"/>
          </a:xfrm>
          <a:prstGeom prst="rect">
            <a:avLst/>
          </a:prstGeom>
        </p:spPr>
      </p:pic>
    </p:spTree>
    <p:extLst>
      <p:ext uri="{BB962C8B-B14F-4D97-AF65-F5344CB8AC3E}">
        <p14:creationId xmlns:p14="http://schemas.microsoft.com/office/powerpoint/2010/main" val="30832465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11D7728-731B-430E-BA53-AD7D8C3E83A2}"/>
              </a:ext>
            </a:extLst>
          </p:cNvPr>
          <p:cNvSpPr>
            <a:spLocks noGrp="1"/>
          </p:cNvSpPr>
          <p:nvPr>
            <p:ph type="title"/>
          </p:nvPr>
        </p:nvSpPr>
        <p:spPr>
          <a:xfrm>
            <a:off x="913774" y="129120"/>
            <a:ext cx="10672919" cy="1596177"/>
          </a:xfrm>
        </p:spPr>
        <p:txBody>
          <a:bodyPr/>
          <a:lstStyle/>
          <a:p>
            <a:r>
              <a:rPr lang="pt-BR" dirty="0">
                <a:latin typeface="Arial Black" panose="020B0A04020102020204" pitchFamily="34" charset="0"/>
              </a:rPr>
              <a:t>Instrução Geral do Missal Romano</a:t>
            </a:r>
            <a:endParaRPr lang="pt-BR" dirty="0"/>
          </a:p>
        </p:txBody>
      </p:sp>
      <p:sp>
        <p:nvSpPr>
          <p:cNvPr id="3" name="Espaço Reservado para Conteúdo 2">
            <a:extLst>
              <a:ext uri="{FF2B5EF4-FFF2-40B4-BE49-F238E27FC236}">
                <a16:creationId xmlns="" xmlns:a16="http://schemas.microsoft.com/office/drawing/2014/main" id="{89267AAC-407C-42D3-A457-0B985587C351}"/>
              </a:ext>
            </a:extLst>
          </p:cNvPr>
          <p:cNvSpPr>
            <a:spLocks noGrp="1"/>
          </p:cNvSpPr>
          <p:nvPr>
            <p:ph sz="quarter" idx="13"/>
          </p:nvPr>
        </p:nvSpPr>
        <p:spPr/>
        <p:txBody>
          <a:bodyPr>
            <a:normAutofit fontScale="92500" lnSpcReduction="20000"/>
          </a:bodyPr>
          <a:lstStyle/>
          <a:p>
            <a:pPr algn="just"/>
            <a:r>
              <a:rPr lang="pt-BR" sz="2800" b="1" dirty="0"/>
              <a:t>101.     </a:t>
            </a:r>
            <a:r>
              <a:rPr lang="pt-BR" sz="2800" dirty="0"/>
              <a:t>Na falta de leitor instituído, podem ser designados outros leigos para proclamar as leituras da sagrada Escritura, desde que sejam realmente aptos para o desempenho desta função e se tenham cuidadosamente preparado, de tal modo que, pela escuta  das leituras divinas, os fiéis desenvolvam no seu coração um </a:t>
            </a:r>
            <a:r>
              <a:rPr lang="pt-BR" sz="2800" dirty="0" smtClean="0"/>
              <a:t>afeto </a:t>
            </a:r>
            <a:r>
              <a:rPr lang="pt-BR" sz="2800" dirty="0"/>
              <a:t>vivo e suave pela sagrada </a:t>
            </a:r>
            <a:r>
              <a:rPr lang="pt-BR" sz="2800" dirty="0" smtClean="0"/>
              <a:t>Escritura.</a:t>
            </a:r>
            <a:endParaRPr lang="pt-BR" sz="2800" dirty="0"/>
          </a:p>
          <a:p>
            <a:endParaRPr lang="pt-BR" dirty="0"/>
          </a:p>
        </p:txBody>
      </p:sp>
    </p:spTree>
    <p:extLst>
      <p:ext uri="{BB962C8B-B14F-4D97-AF65-F5344CB8AC3E}">
        <p14:creationId xmlns:p14="http://schemas.microsoft.com/office/powerpoint/2010/main" val="17354920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11D7728-731B-430E-BA53-AD7D8C3E83A2}"/>
              </a:ext>
            </a:extLst>
          </p:cNvPr>
          <p:cNvSpPr>
            <a:spLocks noGrp="1"/>
          </p:cNvSpPr>
          <p:nvPr>
            <p:ph type="title"/>
          </p:nvPr>
        </p:nvSpPr>
        <p:spPr>
          <a:xfrm>
            <a:off x="913774" y="129120"/>
            <a:ext cx="10672919" cy="1596177"/>
          </a:xfrm>
        </p:spPr>
        <p:txBody>
          <a:bodyPr/>
          <a:lstStyle/>
          <a:p>
            <a:r>
              <a:rPr lang="pt-BR" dirty="0">
                <a:latin typeface="Arial Black" panose="020B0A04020102020204" pitchFamily="34" charset="0"/>
              </a:rPr>
              <a:t>Instrução Geral do Missal Romano</a:t>
            </a:r>
            <a:endParaRPr lang="pt-BR" dirty="0"/>
          </a:p>
        </p:txBody>
      </p:sp>
      <p:sp>
        <p:nvSpPr>
          <p:cNvPr id="3" name="Espaço Reservado para Conteúdo 2">
            <a:extLst>
              <a:ext uri="{FF2B5EF4-FFF2-40B4-BE49-F238E27FC236}">
                <a16:creationId xmlns="" xmlns:a16="http://schemas.microsoft.com/office/drawing/2014/main" id="{89267AAC-407C-42D3-A457-0B985587C351}"/>
              </a:ext>
            </a:extLst>
          </p:cNvPr>
          <p:cNvSpPr>
            <a:spLocks noGrp="1"/>
          </p:cNvSpPr>
          <p:nvPr>
            <p:ph sz="quarter" idx="13"/>
          </p:nvPr>
        </p:nvSpPr>
        <p:spPr/>
        <p:txBody>
          <a:bodyPr>
            <a:normAutofit lnSpcReduction="10000"/>
          </a:bodyPr>
          <a:lstStyle/>
          <a:p>
            <a:r>
              <a:rPr lang="pt-BR" sz="3200" b="1" dirty="0"/>
              <a:t>102.      </a:t>
            </a:r>
            <a:r>
              <a:rPr lang="pt-BR" sz="3200" dirty="0"/>
              <a:t>Compete ao salmista proferir o salmo ou o cântico bíblico que vem entre as leituras. Para desempenhar bem a sua função, é necessário que o salmista seja competente na arte de salmodiar e dotado de pronúncia </a:t>
            </a:r>
            <a:r>
              <a:rPr lang="pt-BR" sz="3200" dirty="0" smtClean="0"/>
              <a:t>correta </a:t>
            </a:r>
            <a:r>
              <a:rPr lang="pt-BR" sz="3200" dirty="0"/>
              <a:t>e dicção perfeita.</a:t>
            </a:r>
          </a:p>
          <a:p>
            <a:endParaRPr lang="pt-BR" dirty="0"/>
          </a:p>
        </p:txBody>
      </p:sp>
    </p:spTree>
    <p:extLst>
      <p:ext uri="{BB962C8B-B14F-4D97-AF65-F5344CB8AC3E}">
        <p14:creationId xmlns:p14="http://schemas.microsoft.com/office/powerpoint/2010/main" val="26862796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11D7728-731B-430E-BA53-AD7D8C3E83A2}"/>
              </a:ext>
            </a:extLst>
          </p:cNvPr>
          <p:cNvSpPr>
            <a:spLocks noGrp="1"/>
          </p:cNvSpPr>
          <p:nvPr>
            <p:ph type="title"/>
          </p:nvPr>
        </p:nvSpPr>
        <p:spPr>
          <a:xfrm>
            <a:off x="913774" y="129120"/>
            <a:ext cx="10672919" cy="1596177"/>
          </a:xfrm>
        </p:spPr>
        <p:txBody>
          <a:bodyPr/>
          <a:lstStyle/>
          <a:p>
            <a:r>
              <a:rPr lang="pt-BR" dirty="0">
                <a:latin typeface="Arial Black" panose="020B0A04020102020204" pitchFamily="34" charset="0"/>
              </a:rPr>
              <a:t>Instrução Geral do Missal Romano</a:t>
            </a:r>
            <a:endParaRPr lang="pt-BR" dirty="0"/>
          </a:p>
        </p:txBody>
      </p:sp>
      <p:sp>
        <p:nvSpPr>
          <p:cNvPr id="3" name="Espaço Reservado para Conteúdo 2">
            <a:extLst>
              <a:ext uri="{FF2B5EF4-FFF2-40B4-BE49-F238E27FC236}">
                <a16:creationId xmlns="" xmlns:a16="http://schemas.microsoft.com/office/drawing/2014/main" id="{89267AAC-407C-42D3-A457-0B985587C351}"/>
              </a:ext>
            </a:extLst>
          </p:cNvPr>
          <p:cNvSpPr>
            <a:spLocks noGrp="1"/>
          </p:cNvSpPr>
          <p:nvPr>
            <p:ph sz="quarter" idx="13"/>
          </p:nvPr>
        </p:nvSpPr>
        <p:spPr>
          <a:xfrm>
            <a:off x="913774" y="3075430"/>
            <a:ext cx="10363826" cy="3424107"/>
          </a:xfrm>
        </p:spPr>
        <p:txBody>
          <a:bodyPr>
            <a:normAutofit fontScale="92500" lnSpcReduction="20000"/>
          </a:bodyPr>
          <a:lstStyle/>
          <a:p>
            <a:pPr algn="just"/>
            <a:r>
              <a:rPr lang="pt-BR" sz="2800" b="1" dirty="0"/>
              <a:t>103.        </a:t>
            </a:r>
            <a:r>
              <a:rPr lang="pt-BR" sz="2800" dirty="0"/>
              <a:t>Entre os fiéis exerce um próprio ofício litúrgico </a:t>
            </a:r>
            <a:r>
              <a:rPr lang="pt-BR" sz="2800" dirty="0" smtClean="0"/>
              <a:t>o grupo dos cantores ou </a:t>
            </a:r>
            <a:r>
              <a:rPr lang="pt-BR" sz="2800" dirty="0"/>
              <a:t>coral, a quem compete executar devidamente, segundo os diversos </a:t>
            </a:r>
            <a:r>
              <a:rPr lang="pt-BR" sz="2800" dirty="0" smtClean="0"/>
              <a:t>gêneros </a:t>
            </a:r>
            <a:r>
              <a:rPr lang="pt-BR" sz="2800" dirty="0"/>
              <a:t>de cânticos, as partes musicais que lhe estão reservadas e animar a participação </a:t>
            </a:r>
            <a:r>
              <a:rPr lang="pt-BR" sz="2800" dirty="0" smtClean="0"/>
              <a:t>ativa </a:t>
            </a:r>
            <a:r>
              <a:rPr lang="pt-BR" sz="2800" dirty="0"/>
              <a:t>dos fiéis no </a:t>
            </a:r>
            <a:r>
              <a:rPr lang="pt-BR" sz="2800" dirty="0" smtClean="0"/>
              <a:t>canto. </a:t>
            </a:r>
            <a:r>
              <a:rPr lang="pt-BR" sz="2800" dirty="0"/>
              <a:t>O que se diz </a:t>
            </a:r>
            <a:r>
              <a:rPr lang="pt-BR" sz="2800" dirty="0" smtClean="0"/>
              <a:t>do grupo de cantores </a:t>
            </a:r>
            <a:r>
              <a:rPr lang="pt-BR" sz="2800" dirty="0"/>
              <a:t>aplica-se também, nas devidas proporções, aos restantes músicos e de modo particular ao organista.</a:t>
            </a:r>
          </a:p>
          <a:p>
            <a:endParaRPr lang="pt-BR" dirty="0"/>
          </a:p>
        </p:txBody>
      </p:sp>
      <p:pic>
        <p:nvPicPr>
          <p:cNvPr id="4" name="Imagem 3"/>
          <p:cNvPicPr>
            <a:picLocks noChangeAspect="1"/>
          </p:cNvPicPr>
          <p:nvPr/>
        </p:nvPicPr>
        <p:blipFill>
          <a:blip r:embed="rId2"/>
          <a:stretch>
            <a:fillRect/>
          </a:stretch>
        </p:blipFill>
        <p:spPr>
          <a:xfrm>
            <a:off x="3928056" y="1264458"/>
            <a:ext cx="4017012" cy="1810972"/>
          </a:xfrm>
          <a:prstGeom prst="rect">
            <a:avLst/>
          </a:prstGeom>
        </p:spPr>
      </p:pic>
    </p:spTree>
    <p:extLst>
      <p:ext uri="{BB962C8B-B14F-4D97-AF65-F5344CB8AC3E}">
        <p14:creationId xmlns:p14="http://schemas.microsoft.com/office/powerpoint/2010/main" val="31511575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11D7728-731B-430E-BA53-AD7D8C3E83A2}"/>
              </a:ext>
            </a:extLst>
          </p:cNvPr>
          <p:cNvSpPr>
            <a:spLocks noGrp="1"/>
          </p:cNvSpPr>
          <p:nvPr>
            <p:ph type="title"/>
          </p:nvPr>
        </p:nvSpPr>
        <p:spPr>
          <a:xfrm>
            <a:off x="913774" y="129120"/>
            <a:ext cx="10672919" cy="1596177"/>
          </a:xfrm>
        </p:spPr>
        <p:txBody>
          <a:bodyPr/>
          <a:lstStyle/>
          <a:p>
            <a:r>
              <a:rPr lang="pt-BR" dirty="0">
                <a:latin typeface="Arial Black" panose="020B0A04020102020204" pitchFamily="34" charset="0"/>
              </a:rPr>
              <a:t>Instrução Geral do Missal Romano</a:t>
            </a:r>
            <a:endParaRPr lang="pt-BR" dirty="0"/>
          </a:p>
        </p:txBody>
      </p:sp>
      <p:sp>
        <p:nvSpPr>
          <p:cNvPr id="3" name="Espaço Reservado para Conteúdo 2">
            <a:extLst>
              <a:ext uri="{FF2B5EF4-FFF2-40B4-BE49-F238E27FC236}">
                <a16:creationId xmlns="" xmlns:a16="http://schemas.microsoft.com/office/drawing/2014/main" id="{89267AAC-407C-42D3-A457-0B985587C351}"/>
              </a:ext>
            </a:extLst>
          </p:cNvPr>
          <p:cNvSpPr>
            <a:spLocks noGrp="1"/>
          </p:cNvSpPr>
          <p:nvPr>
            <p:ph sz="quarter" idx="13"/>
          </p:nvPr>
        </p:nvSpPr>
        <p:spPr>
          <a:xfrm>
            <a:off x="913774" y="1401177"/>
            <a:ext cx="10363826" cy="5270079"/>
          </a:xfrm>
        </p:spPr>
        <p:txBody>
          <a:bodyPr>
            <a:normAutofit lnSpcReduction="10000"/>
          </a:bodyPr>
          <a:lstStyle/>
          <a:p>
            <a:r>
              <a:rPr lang="pt-BR" b="1" dirty="0"/>
              <a:t>105.        </a:t>
            </a:r>
            <a:r>
              <a:rPr lang="pt-BR" dirty="0"/>
              <a:t>Também exercem uma função litúrgica:</a:t>
            </a:r>
          </a:p>
          <a:p>
            <a:r>
              <a:rPr lang="pt-BR" i="1" dirty="0" smtClean="0"/>
              <a:t>a</a:t>
            </a:r>
            <a:r>
              <a:rPr lang="pt-BR" i="1" dirty="0"/>
              <a:t>)</a:t>
            </a:r>
            <a:r>
              <a:rPr lang="pt-BR" dirty="0"/>
              <a:t> O sacristão, que prepara com </a:t>
            </a:r>
            <a:r>
              <a:rPr lang="pt-BR" dirty="0" smtClean="0"/>
              <a:t>cuidado </a:t>
            </a:r>
            <a:r>
              <a:rPr lang="pt-BR" dirty="0"/>
              <a:t>os livros litúrgicos, os paramentos e tudo o que é preciso para a celebração da Missa.</a:t>
            </a:r>
          </a:p>
          <a:p>
            <a:r>
              <a:rPr lang="pt-BR" i="1" dirty="0"/>
              <a:t>b)</a:t>
            </a:r>
            <a:r>
              <a:rPr lang="pt-BR" dirty="0"/>
              <a:t> O </a:t>
            </a:r>
            <a:r>
              <a:rPr lang="pt-BR" dirty="0" smtClean="0"/>
              <a:t>comentarista, que, oportunamente, dirige </a:t>
            </a:r>
            <a:r>
              <a:rPr lang="pt-BR" dirty="0"/>
              <a:t>aos </a:t>
            </a:r>
            <a:r>
              <a:rPr lang="pt-BR" dirty="0" smtClean="0"/>
              <a:t>fiéis </a:t>
            </a:r>
            <a:r>
              <a:rPr lang="pt-BR" dirty="0"/>
              <a:t>breves explicações e </a:t>
            </a:r>
            <a:r>
              <a:rPr lang="pt-BR" dirty="0" smtClean="0"/>
              <a:t>exortações, visando a introduzi-los na </a:t>
            </a:r>
            <a:r>
              <a:rPr lang="pt-BR" dirty="0"/>
              <a:t>celebração e </a:t>
            </a:r>
            <a:r>
              <a:rPr lang="pt-BR" dirty="0" smtClean="0"/>
              <a:t>dispô-los para entendê-la </a:t>
            </a:r>
            <a:r>
              <a:rPr lang="pt-BR" dirty="0"/>
              <a:t>melhor. </a:t>
            </a:r>
            <a:r>
              <a:rPr lang="pt-BR" dirty="0" smtClean="0"/>
              <a:t>Convém que as exortações </a:t>
            </a:r>
            <a:r>
              <a:rPr lang="pt-BR" dirty="0"/>
              <a:t>do </a:t>
            </a:r>
            <a:r>
              <a:rPr lang="pt-BR" dirty="0" smtClean="0"/>
              <a:t>comentarista sejam </a:t>
            </a:r>
            <a:r>
              <a:rPr lang="pt-BR" dirty="0"/>
              <a:t>cuidadosamente </a:t>
            </a:r>
            <a:r>
              <a:rPr lang="pt-BR" dirty="0" smtClean="0"/>
              <a:t>preparadas, sóbrias e claras. </a:t>
            </a:r>
            <a:r>
              <a:rPr lang="pt-BR" dirty="0"/>
              <a:t>No desempenho da sua função, o comentador deve colocar-se em lugar adequado, à frente dos fiéis, mas não no </a:t>
            </a:r>
            <a:r>
              <a:rPr lang="pt-BR" dirty="0" err="1"/>
              <a:t>ambão</a:t>
            </a:r>
            <a:r>
              <a:rPr lang="pt-BR" dirty="0"/>
              <a:t>.</a:t>
            </a:r>
          </a:p>
          <a:p>
            <a:r>
              <a:rPr lang="pt-BR" i="1" dirty="0"/>
              <a:t>c)</a:t>
            </a:r>
            <a:r>
              <a:rPr lang="pt-BR" dirty="0"/>
              <a:t> Os </a:t>
            </a:r>
            <a:r>
              <a:rPr lang="pt-BR" dirty="0" smtClean="0"/>
              <a:t>que fazem as coletas na igreja.</a:t>
            </a:r>
            <a:endParaRPr lang="pt-BR" dirty="0"/>
          </a:p>
          <a:p>
            <a:r>
              <a:rPr lang="pt-BR" i="1" dirty="0"/>
              <a:t>d)</a:t>
            </a:r>
            <a:r>
              <a:rPr lang="pt-BR" dirty="0"/>
              <a:t> Aqueles que, em certas regiões, são encarregados de receber os fiéis à porta da igreja, de os conduzir aos seus lugares e de ordenar as suas procissões.</a:t>
            </a:r>
          </a:p>
          <a:p>
            <a:endParaRPr lang="pt-BR" dirty="0"/>
          </a:p>
        </p:txBody>
      </p:sp>
    </p:spTree>
    <p:extLst>
      <p:ext uri="{BB962C8B-B14F-4D97-AF65-F5344CB8AC3E}">
        <p14:creationId xmlns:p14="http://schemas.microsoft.com/office/powerpoint/2010/main" val="31715957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11D7728-731B-430E-BA53-AD7D8C3E83A2}"/>
              </a:ext>
            </a:extLst>
          </p:cNvPr>
          <p:cNvSpPr>
            <a:spLocks noGrp="1"/>
          </p:cNvSpPr>
          <p:nvPr>
            <p:ph type="title"/>
          </p:nvPr>
        </p:nvSpPr>
        <p:spPr>
          <a:xfrm>
            <a:off x="913774" y="129120"/>
            <a:ext cx="10672919" cy="1596177"/>
          </a:xfrm>
        </p:spPr>
        <p:txBody>
          <a:bodyPr/>
          <a:lstStyle/>
          <a:p>
            <a:r>
              <a:rPr lang="pt-BR" dirty="0">
                <a:latin typeface="Arial Black" panose="020B0A04020102020204" pitchFamily="34" charset="0"/>
              </a:rPr>
              <a:t>Instrução Geral do Missal Romano</a:t>
            </a:r>
            <a:endParaRPr lang="pt-BR" dirty="0"/>
          </a:p>
        </p:txBody>
      </p:sp>
      <p:sp>
        <p:nvSpPr>
          <p:cNvPr id="3" name="Espaço Reservado para Conteúdo 2">
            <a:extLst>
              <a:ext uri="{FF2B5EF4-FFF2-40B4-BE49-F238E27FC236}">
                <a16:creationId xmlns="" xmlns:a16="http://schemas.microsoft.com/office/drawing/2014/main" id="{89267AAC-407C-42D3-A457-0B985587C351}"/>
              </a:ext>
            </a:extLst>
          </p:cNvPr>
          <p:cNvSpPr>
            <a:spLocks noGrp="1"/>
          </p:cNvSpPr>
          <p:nvPr>
            <p:ph sz="quarter" idx="13"/>
          </p:nvPr>
        </p:nvSpPr>
        <p:spPr/>
        <p:txBody>
          <a:bodyPr>
            <a:normAutofit fontScale="92500"/>
          </a:bodyPr>
          <a:lstStyle/>
          <a:p>
            <a:pPr algn="just"/>
            <a:r>
              <a:rPr lang="pt-BR" sz="2800" b="1" dirty="0"/>
              <a:t>106.        </a:t>
            </a:r>
            <a:r>
              <a:rPr lang="pt-BR" sz="2800" dirty="0"/>
              <a:t>É conveniente, pelo menos nas igrejas catedrais e nas de maior importância, que haja um ministro competente ou mestre de </a:t>
            </a:r>
            <a:r>
              <a:rPr lang="pt-BR" sz="2800" dirty="0" smtClean="0"/>
              <a:t>cerimônias</a:t>
            </a:r>
            <a:r>
              <a:rPr lang="pt-BR" sz="2800" dirty="0"/>
              <a:t>, responsável pelo bom ordenamento das </a:t>
            </a:r>
            <a:r>
              <a:rPr lang="pt-BR" sz="2800" dirty="0" smtClean="0"/>
              <a:t>ações </a:t>
            </a:r>
            <a:r>
              <a:rPr lang="pt-BR" sz="2800" dirty="0"/>
              <a:t>sagradas, ao qual pertence velar para que as mesmas sejam executadas pelos ministros sagrados e fiéis leigos com dignidade, ordem e piedade.</a:t>
            </a:r>
          </a:p>
          <a:p>
            <a:endParaRPr lang="pt-BR" dirty="0"/>
          </a:p>
        </p:txBody>
      </p:sp>
    </p:spTree>
    <p:extLst>
      <p:ext uri="{BB962C8B-B14F-4D97-AF65-F5344CB8AC3E}">
        <p14:creationId xmlns:p14="http://schemas.microsoft.com/office/powerpoint/2010/main" val="12348970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11D7728-731B-430E-BA53-AD7D8C3E83A2}"/>
              </a:ext>
            </a:extLst>
          </p:cNvPr>
          <p:cNvSpPr>
            <a:spLocks noGrp="1"/>
          </p:cNvSpPr>
          <p:nvPr>
            <p:ph type="title"/>
          </p:nvPr>
        </p:nvSpPr>
        <p:spPr>
          <a:xfrm>
            <a:off x="913774" y="129120"/>
            <a:ext cx="10672919" cy="1596177"/>
          </a:xfrm>
        </p:spPr>
        <p:txBody>
          <a:bodyPr/>
          <a:lstStyle/>
          <a:p>
            <a:r>
              <a:rPr lang="pt-BR" dirty="0">
                <a:latin typeface="Arial Black" panose="020B0A04020102020204" pitchFamily="34" charset="0"/>
              </a:rPr>
              <a:t>Instrução Geral do Missal Romano</a:t>
            </a:r>
            <a:endParaRPr lang="pt-BR" dirty="0"/>
          </a:p>
        </p:txBody>
      </p:sp>
      <p:sp>
        <p:nvSpPr>
          <p:cNvPr id="3" name="Espaço Reservado para Conteúdo 2">
            <a:extLst>
              <a:ext uri="{FF2B5EF4-FFF2-40B4-BE49-F238E27FC236}">
                <a16:creationId xmlns="" xmlns:a16="http://schemas.microsoft.com/office/drawing/2014/main" id="{89267AAC-407C-42D3-A457-0B985587C351}"/>
              </a:ext>
            </a:extLst>
          </p:cNvPr>
          <p:cNvSpPr>
            <a:spLocks noGrp="1"/>
          </p:cNvSpPr>
          <p:nvPr>
            <p:ph sz="quarter" idx="13"/>
          </p:nvPr>
        </p:nvSpPr>
        <p:spPr>
          <a:xfrm>
            <a:off x="913774" y="1880315"/>
            <a:ext cx="10363826" cy="4374523"/>
          </a:xfrm>
        </p:spPr>
        <p:txBody>
          <a:bodyPr>
            <a:normAutofit fontScale="85000" lnSpcReduction="10000"/>
          </a:bodyPr>
          <a:lstStyle/>
          <a:p>
            <a:pPr algn="just"/>
            <a:r>
              <a:rPr lang="pt-BR" sz="3200" b="1" dirty="0"/>
              <a:t>107.        </a:t>
            </a:r>
            <a:r>
              <a:rPr lang="pt-BR" sz="3200" dirty="0"/>
              <a:t>As funções litúrgicas, que não são próprias do sacerdote ou do diácono, e das quais se tratou acima </a:t>
            </a:r>
            <a:r>
              <a:rPr lang="pt-BR" sz="3200" dirty="0" smtClean="0"/>
              <a:t>(100-106</a:t>
            </a:r>
            <a:r>
              <a:rPr lang="pt-BR" sz="3200" dirty="0"/>
              <a:t>), também podem ser confiadas a leigos </a:t>
            </a:r>
            <a:r>
              <a:rPr lang="pt-BR" sz="3200" dirty="0" smtClean="0"/>
              <a:t>idôneos</a:t>
            </a:r>
            <a:r>
              <a:rPr lang="pt-BR" sz="3200" dirty="0"/>
              <a:t>, escolhidos pelo pároco ou reitor da igreja, mediante uma bênção litúrgica ou por nomeação temporária. Quanto à função de servir o sacerdote ao altar, observem-se as determinações dadas pelo Bispo para a sua diocese.</a:t>
            </a:r>
          </a:p>
          <a:p>
            <a:endParaRPr lang="pt-BR" dirty="0"/>
          </a:p>
        </p:txBody>
      </p:sp>
    </p:spTree>
    <p:extLst>
      <p:ext uri="{BB962C8B-B14F-4D97-AF65-F5344CB8AC3E}">
        <p14:creationId xmlns:p14="http://schemas.microsoft.com/office/powerpoint/2010/main" val="19057389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0D62EC1-3C95-4516-B582-776CE48BB57B}"/>
              </a:ext>
            </a:extLst>
          </p:cNvPr>
          <p:cNvSpPr>
            <a:spLocks noGrp="1"/>
          </p:cNvSpPr>
          <p:nvPr>
            <p:ph type="title"/>
          </p:nvPr>
        </p:nvSpPr>
        <p:spPr>
          <a:xfrm>
            <a:off x="913776" y="618517"/>
            <a:ext cx="6030364" cy="1596177"/>
          </a:xfrm>
        </p:spPr>
        <p:txBody>
          <a:bodyPr/>
          <a:lstStyle/>
          <a:p>
            <a:r>
              <a:rPr lang="pt-BR" dirty="0"/>
              <a:t>Doc. 62 da CNBB AFIRMA:</a:t>
            </a:r>
          </a:p>
        </p:txBody>
      </p:sp>
      <p:sp>
        <p:nvSpPr>
          <p:cNvPr id="7" name="Espaço Reservado para Conteúdo 6">
            <a:extLst>
              <a:ext uri="{FF2B5EF4-FFF2-40B4-BE49-F238E27FC236}">
                <a16:creationId xmlns="" xmlns:a16="http://schemas.microsoft.com/office/drawing/2014/main" id="{02DEA32A-1C0A-4D45-AA86-DE60BB29B98A}"/>
              </a:ext>
            </a:extLst>
          </p:cNvPr>
          <p:cNvSpPr>
            <a:spLocks noGrp="1"/>
          </p:cNvSpPr>
          <p:nvPr>
            <p:ph sz="quarter" idx="13"/>
          </p:nvPr>
        </p:nvSpPr>
        <p:spPr>
          <a:xfrm>
            <a:off x="913773" y="2367092"/>
            <a:ext cx="6149635" cy="4258995"/>
          </a:xfrm>
        </p:spPr>
        <p:txBody>
          <a:bodyPr>
            <a:noAutofit/>
          </a:bodyPr>
          <a:lstStyle/>
          <a:p>
            <a:pPr algn="just"/>
            <a:r>
              <a:rPr lang="pt-BR" sz="2400" cap="none" dirty="0">
                <a:latin typeface="Arial Black" panose="020B0A04020102020204" pitchFamily="34" charset="0"/>
              </a:rPr>
              <a:t>Ministério é, antes de tudo, </a:t>
            </a:r>
            <a:r>
              <a:rPr lang="pt-BR" sz="2400" b="1" cap="none" dirty="0">
                <a:latin typeface="Arial Black" panose="020B0A04020102020204" pitchFamily="34" charset="0"/>
              </a:rPr>
              <a:t>um carisma</a:t>
            </a:r>
            <a:r>
              <a:rPr lang="pt-BR" sz="2400" cap="none" dirty="0">
                <a:latin typeface="Arial Black" panose="020B0A04020102020204" pitchFamily="34" charset="0"/>
              </a:rPr>
              <a:t>, ou seja, um </a:t>
            </a:r>
            <a:r>
              <a:rPr lang="pt-BR" sz="2400" b="1" cap="none" dirty="0">
                <a:latin typeface="Arial Black" panose="020B0A04020102020204" pitchFamily="34" charset="0"/>
              </a:rPr>
              <a:t>dom do alto, do Pai, pelo Filho, no Espírito, que torna seu portador apto a desempenhar determinadas atividades, serviços e ministérios em ordem à salvação</a:t>
            </a:r>
            <a:r>
              <a:rPr lang="pt-BR" sz="2400" cap="none" dirty="0">
                <a:latin typeface="Arial Black" panose="020B0A04020102020204" pitchFamily="34" charset="0"/>
              </a:rPr>
              <a:t>. (n. 84)</a:t>
            </a:r>
          </a:p>
        </p:txBody>
      </p:sp>
      <p:pic>
        <p:nvPicPr>
          <p:cNvPr id="8" name="Imagem 7">
            <a:extLst>
              <a:ext uri="{FF2B5EF4-FFF2-40B4-BE49-F238E27FC236}">
                <a16:creationId xmlns="" xmlns:a16="http://schemas.microsoft.com/office/drawing/2014/main" id="{8480A921-223C-4631-A7B3-ED78F2804474}"/>
              </a:ext>
            </a:extLst>
          </p:cNvPr>
          <p:cNvPicPr>
            <a:picLocks noChangeAspect="1"/>
          </p:cNvPicPr>
          <p:nvPr/>
        </p:nvPicPr>
        <p:blipFill>
          <a:blip r:embed="rId2"/>
          <a:stretch>
            <a:fillRect/>
          </a:stretch>
        </p:blipFill>
        <p:spPr>
          <a:xfrm>
            <a:off x="7474227" y="0"/>
            <a:ext cx="4717774" cy="6862216"/>
          </a:xfrm>
          <a:prstGeom prst="rect">
            <a:avLst/>
          </a:prstGeom>
        </p:spPr>
      </p:pic>
    </p:spTree>
    <p:extLst>
      <p:ext uri="{BB962C8B-B14F-4D97-AF65-F5344CB8AC3E}">
        <p14:creationId xmlns:p14="http://schemas.microsoft.com/office/powerpoint/2010/main" val="54494919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11D7728-731B-430E-BA53-AD7D8C3E83A2}"/>
              </a:ext>
            </a:extLst>
          </p:cNvPr>
          <p:cNvSpPr>
            <a:spLocks noGrp="1"/>
          </p:cNvSpPr>
          <p:nvPr>
            <p:ph type="title"/>
          </p:nvPr>
        </p:nvSpPr>
        <p:spPr>
          <a:xfrm>
            <a:off x="913774" y="129120"/>
            <a:ext cx="10672919" cy="1596177"/>
          </a:xfrm>
        </p:spPr>
        <p:txBody>
          <a:bodyPr/>
          <a:lstStyle/>
          <a:p>
            <a:r>
              <a:rPr lang="pt-BR" dirty="0">
                <a:latin typeface="Arial Black" panose="020B0A04020102020204" pitchFamily="34" charset="0"/>
              </a:rPr>
              <a:t>Instrução Geral do Missal Romano</a:t>
            </a:r>
            <a:endParaRPr lang="pt-BR" dirty="0"/>
          </a:p>
        </p:txBody>
      </p:sp>
      <p:sp>
        <p:nvSpPr>
          <p:cNvPr id="3" name="Espaço Reservado para Conteúdo 2">
            <a:extLst>
              <a:ext uri="{FF2B5EF4-FFF2-40B4-BE49-F238E27FC236}">
                <a16:creationId xmlns="" xmlns:a16="http://schemas.microsoft.com/office/drawing/2014/main" id="{89267AAC-407C-42D3-A457-0B985587C351}"/>
              </a:ext>
            </a:extLst>
          </p:cNvPr>
          <p:cNvSpPr>
            <a:spLocks noGrp="1"/>
          </p:cNvSpPr>
          <p:nvPr>
            <p:ph sz="quarter" idx="13"/>
          </p:nvPr>
        </p:nvSpPr>
        <p:spPr/>
        <p:txBody>
          <a:bodyPr>
            <a:normAutofit fontScale="92500"/>
          </a:bodyPr>
          <a:lstStyle/>
          <a:p>
            <a:pPr algn="just"/>
            <a:r>
              <a:rPr lang="pt-BR" sz="2800" b="1" dirty="0"/>
              <a:t>IV. A distribuição das funções e a preparação da celebração</a:t>
            </a:r>
            <a:endParaRPr lang="pt-BR" sz="2800" dirty="0"/>
          </a:p>
          <a:p>
            <a:pPr algn="just"/>
            <a:r>
              <a:rPr lang="pt-BR" sz="2800" b="1" dirty="0"/>
              <a:t>108</a:t>
            </a:r>
            <a:r>
              <a:rPr lang="pt-BR" sz="2800" dirty="0"/>
              <a:t>.        Um só e o mesmo sacerdote deve exercer a função presidencial sempre e em todas as suas partes, com </a:t>
            </a:r>
            <a:r>
              <a:rPr lang="pt-BR" sz="2800" dirty="0" err="1"/>
              <a:t>excepção</a:t>
            </a:r>
            <a:r>
              <a:rPr lang="pt-BR" sz="2800" dirty="0"/>
              <a:t> das que são próprias do Bispo na Missa em que este estiver presente (cf. acima n. 92).</a:t>
            </a:r>
          </a:p>
          <a:p>
            <a:endParaRPr lang="pt-BR" dirty="0"/>
          </a:p>
        </p:txBody>
      </p:sp>
    </p:spTree>
    <p:extLst>
      <p:ext uri="{BB962C8B-B14F-4D97-AF65-F5344CB8AC3E}">
        <p14:creationId xmlns:p14="http://schemas.microsoft.com/office/powerpoint/2010/main" val="4925497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11D7728-731B-430E-BA53-AD7D8C3E83A2}"/>
              </a:ext>
            </a:extLst>
          </p:cNvPr>
          <p:cNvSpPr>
            <a:spLocks noGrp="1"/>
          </p:cNvSpPr>
          <p:nvPr>
            <p:ph type="title"/>
          </p:nvPr>
        </p:nvSpPr>
        <p:spPr>
          <a:xfrm>
            <a:off x="913774" y="129120"/>
            <a:ext cx="10672919" cy="1596177"/>
          </a:xfrm>
        </p:spPr>
        <p:txBody>
          <a:bodyPr/>
          <a:lstStyle/>
          <a:p>
            <a:r>
              <a:rPr lang="pt-BR" dirty="0">
                <a:latin typeface="Arial Black" panose="020B0A04020102020204" pitchFamily="34" charset="0"/>
              </a:rPr>
              <a:t>Instrução Geral do Missal Romano</a:t>
            </a:r>
            <a:endParaRPr lang="pt-BR" dirty="0"/>
          </a:p>
        </p:txBody>
      </p:sp>
      <p:sp>
        <p:nvSpPr>
          <p:cNvPr id="3" name="Espaço Reservado para Conteúdo 2">
            <a:extLst>
              <a:ext uri="{FF2B5EF4-FFF2-40B4-BE49-F238E27FC236}">
                <a16:creationId xmlns="" xmlns:a16="http://schemas.microsoft.com/office/drawing/2014/main" id="{89267AAC-407C-42D3-A457-0B985587C351}"/>
              </a:ext>
            </a:extLst>
          </p:cNvPr>
          <p:cNvSpPr>
            <a:spLocks noGrp="1"/>
          </p:cNvSpPr>
          <p:nvPr>
            <p:ph sz="quarter" idx="13"/>
          </p:nvPr>
        </p:nvSpPr>
        <p:spPr>
          <a:xfrm>
            <a:off x="913774" y="1738177"/>
            <a:ext cx="10363826" cy="4611108"/>
          </a:xfrm>
        </p:spPr>
        <p:txBody>
          <a:bodyPr>
            <a:normAutofit fontScale="85000" lnSpcReduction="10000"/>
          </a:bodyPr>
          <a:lstStyle/>
          <a:p>
            <a:pPr algn="just"/>
            <a:r>
              <a:rPr lang="pt-BR" sz="2800" b="1" dirty="0"/>
              <a:t>109.        </a:t>
            </a:r>
            <a:r>
              <a:rPr lang="pt-BR" sz="2800" dirty="0"/>
              <a:t>Se estão presentes várias pessoas que podem exercer o mesmo ministério, nada obsta a que distribuam e desempenhem entre si as diversas partes desse ministério ou ofício. Por exemplo: pode um diácono encarregar-se das partes cantadas e outro diácono servir ao altar; quando há mais que uma leitura, é preferível confiá-las a diversos leitores; e assim noutros casos. Mas não é conveniente que vários ministros dividam entre si um único elemento da celebração: </a:t>
            </a:r>
            <a:r>
              <a:rPr lang="pt-BR" sz="2800" i="1" dirty="0"/>
              <a:t>p. ex.</a:t>
            </a:r>
            <a:r>
              <a:rPr lang="pt-BR" sz="2800" dirty="0"/>
              <a:t> a mesma leitura lida por dois, um após o outro, a não ser que se trate da Paixão do Senhor.</a:t>
            </a:r>
          </a:p>
          <a:p>
            <a:pPr algn="just"/>
            <a:endParaRPr lang="pt-BR" dirty="0"/>
          </a:p>
        </p:txBody>
      </p:sp>
    </p:spTree>
    <p:extLst>
      <p:ext uri="{BB962C8B-B14F-4D97-AF65-F5344CB8AC3E}">
        <p14:creationId xmlns:p14="http://schemas.microsoft.com/office/powerpoint/2010/main" val="405418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11D7728-731B-430E-BA53-AD7D8C3E83A2}"/>
              </a:ext>
            </a:extLst>
          </p:cNvPr>
          <p:cNvSpPr>
            <a:spLocks noGrp="1"/>
          </p:cNvSpPr>
          <p:nvPr>
            <p:ph type="title"/>
          </p:nvPr>
        </p:nvSpPr>
        <p:spPr>
          <a:xfrm>
            <a:off x="913774" y="129120"/>
            <a:ext cx="10672919" cy="1596177"/>
          </a:xfrm>
        </p:spPr>
        <p:txBody>
          <a:bodyPr/>
          <a:lstStyle/>
          <a:p>
            <a:r>
              <a:rPr lang="pt-BR" dirty="0">
                <a:latin typeface="Arial Black" panose="020B0A04020102020204" pitchFamily="34" charset="0"/>
              </a:rPr>
              <a:t>Instrução Geral do Missal Romano</a:t>
            </a:r>
            <a:endParaRPr lang="pt-BR" dirty="0"/>
          </a:p>
        </p:txBody>
      </p:sp>
      <p:sp>
        <p:nvSpPr>
          <p:cNvPr id="3" name="Espaço Reservado para Conteúdo 2">
            <a:extLst>
              <a:ext uri="{FF2B5EF4-FFF2-40B4-BE49-F238E27FC236}">
                <a16:creationId xmlns="" xmlns:a16="http://schemas.microsoft.com/office/drawing/2014/main" id="{89267AAC-407C-42D3-A457-0B985587C351}"/>
              </a:ext>
            </a:extLst>
          </p:cNvPr>
          <p:cNvSpPr>
            <a:spLocks noGrp="1"/>
          </p:cNvSpPr>
          <p:nvPr>
            <p:ph sz="quarter" idx="13"/>
          </p:nvPr>
        </p:nvSpPr>
        <p:spPr>
          <a:xfrm>
            <a:off x="913774" y="1506828"/>
            <a:ext cx="10363826" cy="5087155"/>
          </a:xfrm>
        </p:spPr>
        <p:txBody>
          <a:bodyPr>
            <a:normAutofit lnSpcReduction="10000"/>
          </a:bodyPr>
          <a:lstStyle/>
          <a:p>
            <a:pPr algn="just"/>
            <a:r>
              <a:rPr lang="pt-BR" sz="2400" b="1" dirty="0"/>
              <a:t>110.        </a:t>
            </a:r>
            <a:r>
              <a:rPr lang="pt-BR" sz="2400" dirty="0"/>
              <a:t>Quando na Missa com o povo há um só ministro, este desempenha as diversas funções.</a:t>
            </a:r>
          </a:p>
          <a:p>
            <a:pPr algn="just"/>
            <a:r>
              <a:rPr lang="pt-BR" sz="2400" b="1" dirty="0"/>
              <a:t>111.        </a:t>
            </a:r>
            <a:r>
              <a:rPr lang="pt-BR" sz="2400" dirty="0"/>
              <a:t>Sob a orientação do reitor da igreja, deve fazer-se a preparação prática de cada celebração litúrgica, segundo os livros </a:t>
            </a:r>
            <a:r>
              <a:rPr lang="pt-BR" sz="2400" dirty="0" smtClean="0"/>
              <a:t>litúrgicos, </a:t>
            </a:r>
            <a:r>
              <a:rPr lang="pt-BR" sz="2400" dirty="0"/>
              <a:t>com a diligente cooperação de todos os que nela são chamados a intervir, tanto no que se refere aos ritos como no aspecto pastoral e musical; devem ser ouvidos também os fiéis naquilo que lhes diz </a:t>
            </a:r>
            <a:r>
              <a:rPr lang="pt-BR" sz="2400" dirty="0" smtClean="0"/>
              <a:t>diretamente </a:t>
            </a:r>
            <a:r>
              <a:rPr lang="pt-BR" sz="2400" dirty="0"/>
              <a:t>respeito. Mas o sacerdote que preside à celebração conserva sempre o direito de dispor de tudo aquilo que for da sua competência.</a:t>
            </a:r>
          </a:p>
          <a:p>
            <a:pPr algn="just"/>
            <a:endParaRPr lang="pt-BR" dirty="0"/>
          </a:p>
        </p:txBody>
      </p:sp>
    </p:spTree>
    <p:extLst>
      <p:ext uri="{BB962C8B-B14F-4D97-AF65-F5344CB8AC3E}">
        <p14:creationId xmlns:p14="http://schemas.microsoft.com/office/powerpoint/2010/main" val="20540556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150" y="257909"/>
            <a:ext cx="10364451" cy="1596177"/>
          </a:xfrm>
        </p:spPr>
        <p:txBody>
          <a:bodyPr/>
          <a:lstStyle/>
          <a:p>
            <a:r>
              <a:rPr lang="pt-BR" dirty="0" smtClean="0">
                <a:latin typeface="Arial Black" panose="020B0A04020102020204" pitchFamily="34" charset="0"/>
              </a:rPr>
              <a:t>MISTAGOGIA DA LITURGIA DA PALAVRA</a:t>
            </a:r>
            <a:endParaRPr lang="pt-BR" dirty="0">
              <a:latin typeface="Arial Black" panose="020B0A04020102020204" pitchFamily="34" charset="0"/>
            </a:endParaRPr>
          </a:p>
        </p:txBody>
      </p:sp>
      <p:sp>
        <p:nvSpPr>
          <p:cNvPr id="3" name="Espaço Reservado para Conteúdo 2"/>
          <p:cNvSpPr>
            <a:spLocks noGrp="1"/>
          </p:cNvSpPr>
          <p:nvPr>
            <p:ph sz="quarter" idx="13"/>
          </p:nvPr>
        </p:nvSpPr>
        <p:spPr>
          <a:xfrm>
            <a:off x="913775" y="2034862"/>
            <a:ext cx="10363826" cy="4507606"/>
          </a:xfrm>
        </p:spPr>
        <p:txBody>
          <a:bodyPr/>
          <a:lstStyle/>
          <a:p>
            <a:pPr algn="just"/>
            <a:r>
              <a:rPr lang="pt-BR" dirty="0" smtClean="0">
                <a:latin typeface="Arial Black" panose="020B0A04020102020204" pitchFamily="34" charset="0"/>
              </a:rPr>
              <a:t>- JESUS, A PALAVRA QUE LÊ AS ESCRITURAS</a:t>
            </a:r>
          </a:p>
          <a:p>
            <a:pPr marL="0" indent="0" algn="just">
              <a:buNone/>
            </a:pPr>
            <a:r>
              <a:rPr lang="pt-BR" dirty="0" smtClean="0"/>
              <a:t>“NOS EVANGELHOS UMA SÓ VEZ Jesus lê as escrituras e isso ele faz numa celebração litúrgica. Na sinagoga de Nazaré, em meio aos seus irmãos reunidos em oração, em dia de sábado, jesus lê a profecia de </a:t>
            </a:r>
            <a:r>
              <a:rPr lang="pt-BR" dirty="0" err="1" smtClean="0"/>
              <a:t>isaías</a:t>
            </a:r>
            <a:r>
              <a:rPr lang="pt-BR" dirty="0" smtClean="0"/>
              <a:t> e a comenta (Lc4,16-21).</a:t>
            </a:r>
          </a:p>
          <a:p>
            <a:pPr marL="0" indent="0" algn="just">
              <a:buNone/>
            </a:pPr>
            <a:r>
              <a:rPr lang="pt-BR" dirty="0" smtClean="0"/>
              <a:t>Segundo o texto evangélico, as pessoas reunidas naquela sinagoga são as únicas a terem visto e ouvido jesus ler as escrituras, em voz alta, dentro de uma assembleia litúrgica.</a:t>
            </a:r>
          </a:p>
          <a:p>
            <a:pPr marL="0" indent="0" algn="just">
              <a:buNone/>
            </a:pPr>
            <a:r>
              <a:rPr lang="pt-BR" dirty="0" smtClean="0"/>
              <a:t>Bem-aventurada aquela assembleia, porque é a única a ter escutado com seus ouvidos a PALAVRA LER AS ESCRITURAS!</a:t>
            </a:r>
          </a:p>
          <a:p>
            <a:pPr marL="0" indent="0">
              <a:buNone/>
            </a:pPr>
            <a:endParaRPr lang="pt-BR" dirty="0"/>
          </a:p>
          <a:p>
            <a:pPr marL="0" indent="0">
              <a:buNone/>
            </a:pPr>
            <a:endParaRPr lang="pt-BR" dirty="0"/>
          </a:p>
        </p:txBody>
      </p:sp>
    </p:spTree>
    <p:extLst>
      <p:ext uri="{BB962C8B-B14F-4D97-AF65-F5344CB8AC3E}">
        <p14:creationId xmlns:p14="http://schemas.microsoft.com/office/powerpoint/2010/main" val="42238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4" y="219272"/>
            <a:ext cx="10364451" cy="1596177"/>
          </a:xfrm>
        </p:spPr>
        <p:txBody>
          <a:bodyPr/>
          <a:lstStyle/>
          <a:p>
            <a:r>
              <a:rPr lang="pt-BR" dirty="0">
                <a:latin typeface="Arial Black" panose="020B0A04020102020204" pitchFamily="34" charset="0"/>
              </a:rPr>
              <a:t>MISTAGOGIA DA LITURGIA DA PALAVRA</a:t>
            </a:r>
            <a:endParaRPr lang="pt-BR" dirty="0"/>
          </a:p>
        </p:txBody>
      </p:sp>
      <p:sp>
        <p:nvSpPr>
          <p:cNvPr id="3" name="Espaço Reservado para Conteúdo 2"/>
          <p:cNvSpPr>
            <a:spLocks noGrp="1"/>
          </p:cNvSpPr>
          <p:nvPr>
            <p:ph sz="quarter" idx="13"/>
          </p:nvPr>
        </p:nvSpPr>
        <p:spPr>
          <a:xfrm>
            <a:off x="913774" y="1596980"/>
            <a:ext cx="10363826" cy="4842457"/>
          </a:xfrm>
        </p:spPr>
        <p:txBody>
          <a:bodyPr>
            <a:normAutofit/>
          </a:bodyPr>
          <a:lstStyle/>
          <a:p>
            <a:pPr algn="just"/>
            <a:r>
              <a:rPr lang="pt-BR" sz="2400" dirty="0" smtClean="0"/>
              <a:t>AQUILO QUE ACONTECEU NA LITURGIA SINAGOGAL DE NAZARÉ É A INSTITUIÇÃO DA LITURGIA CRISTÃ DA PALAVRA... DE IGUAL E IDÊNTICO MODO COMO AQUILO QUE ACONTECE, NO ANDAR SUPERIOR DE JERUSALÉM, DURANTE A ÚLTIMA CEIA, É A INSTITUIÇÃO DA CELEBRAÇÃO EUCARÍSTICA CRISTÃ. Assim, a leitura cristã das escrituras e a eucaristia foram por ele instituídas de modo semelhante...</a:t>
            </a:r>
          </a:p>
          <a:p>
            <a:pPr algn="just"/>
            <a:r>
              <a:rPr lang="pt-BR" sz="2400" dirty="0" smtClean="0"/>
              <a:t>Em Nazaré, a palavra leu as escrituras e, desde aquele dia, daquele “hoje” (</a:t>
            </a:r>
            <a:r>
              <a:rPr lang="pt-BR" sz="2400" dirty="0" err="1" smtClean="0"/>
              <a:t>Lc</a:t>
            </a:r>
            <a:r>
              <a:rPr lang="pt-BR" sz="2400" dirty="0" smtClean="0"/>
              <a:t> 4,21), a leitura feita por jesus se tornou a maneira com a qual os cristãos leram as escrituras.</a:t>
            </a:r>
          </a:p>
          <a:p>
            <a:pPr marL="0" indent="0" algn="just">
              <a:buNone/>
            </a:pPr>
            <a:endParaRPr lang="pt-BR" sz="2400" dirty="0"/>
          </a:p>
        </p:txBody>
      </p:sp>
    </p:spTree>
    <p:extLst>
      <p:ext uri="{BB962C8B-B14F-4D97-AF65-F5344CB8AC3E}">
        <p14:creationId xmlns:p14="http://schemas.microsoft.com/office/powerpoint/2010/main" val="418358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sz="quarter" idx="13"/>
          </p:nvPr>
        </p:nvSpPr>
        <p:spPr/>
        <p:txBody>
          <a:bodyPr/>
          <a:lstStyle/>
          <a:p>
            <a:endParaRPr lang="pt-BR"/>
          </a:p>
        </p:txBody>
      </p:sp>
      <p:pic>
        <p:nvPicPr>
          <p:cNvPr id="4" name="Espaço Reservado para Conteúdo 8">
            <a:extLst>
              <a:ext uri="{FF2B5EF4-FFF2-40B4-BE49-F238E27FC236}">
                <a16:creationId xmlns="" xmlns:a16="http://schemas.microsoft.com/office/drawing/2014/main" id="{A7BB8402-6A69-450B-AEDE-64D98E8D1184}"/>
              </a:ext>
            </a:extLst>
          </p:cNvPr>
          <p:cNvPicPr>
            <a:picLocks noChangeAspect="1"/>
          </p:cNvPicPr>
          <p:nvPr/>
        </p:nvPicPr>
        <p:blipFill>
          <a:blip r:embed="rId2"/>
          <a:stretch>
            <a:fillRect/>
          </a:stretch>
        </p:blipFill>
        <p:spPr>
          <a:xfrm>
            <a:off x="0" y="0"/>
            <a:ext cx="12192000" cy="6858000"/>
          </a:xfrm>
          <a:prstGeom prst="rect">
            <a:avLst/>
          </a:prstGeom>
        </p:spPr>
      </p:pic>
      <p:sp>
        <p:nvSpPr>
          <p:cNvPr id="6" name="Retângulo 5"/>
          <p:cNvSpPr/>
          <p:nvPr/>
        </p:nvSpPr>
        <p:spPr>
          <a:xfrm>
            <a:off x="7379594" y="2459504"/>
            <a:ext cx="4559121" cy="4185761"/>
          </a:xfrm>
          <a:prstGeom prst="rect">
            <a:avLst/>
          </a:prstGeom>
          <a:noFill/>
        </p:spPr>
        <p:txBody>
          <a:bodyPr wrap="square" lIns="91440" tIns="45720" rIns="91440" bIns="45720">
            <a:spAutoFit/>
          </a:bodyPr>
          <a:lstStyle/>
          <a:p>
            <a:pPr algn="ctr"/>
            <a:r>
              <a:rPr lang="pt-BR" sz="2400" b="0" cap="none" spc="0" dirty="0" smtClean="0">
                <a:ln w="0">
                  <a:solidFill>
                    <a:schemeClr val="tx1">
                      <a:lumMod val="50000"/>
                      <a:lumOff val="50000"/>
                    </a:schemeClr>
                  </a:solidFill>
                </a:ln>
                <a:solidFill>
                  <a:srgbClr val="00B0F0"/>
                </a:solidFill>
                <a:effectLst>
                  <a:outerShdw blurRad="38100" dist="19050" dir="2700000" algn="tl" rotWithShape="0">
                    <a:schemeClr val="dk1">
                      <a:alpha val="40000"/>
                    </a:schemeClr>
                  </a:outerShdw>
                </a:effectLst>
              </a:rPr>
              <a:t>7. </a:t>
            </a:r>
            <a:r>
              <a:rPr lang="pt-BR" sz="2400" b="0" cap="none" spc="0" dirty="0">
                <a:ln w="0">
                  <a:solidFill>
                    <a:schemeClr val="tx1">
                      <a:lumMod val="50000"/>
                      <a:lumOff val="50000"/>
                    </a:schemeClr>
                  </a:solidFill>
                </a:ln>
                <a:solidFill>
                  <a:srgbClr val="00B0F0"/>
                </a:solidFill>
                <a:effectLst>
                  <a:outerShdw blurRad="38100" dist="19050" dir="2700000" algn="tl" rotWithShape="0">
                    <a:schemeClr val="dk1">
                      <a:alpha val="40000"/>
                    </a:schemeClr>
                  </a:outerShdw>
                </a:effectLst>
              </a:rPr>
              <a:t>...Cristo está sempre presente na sua igreja, especialmente nas ações litúrgicas... Está presente na sua palavra, pois é Ele que fala ao ser lida na Igreja a Sagrada Escritura</a:t>
            </a:r>
            <a:r>
              <a:rPr lang="pt-BR" sz="2400" b="0" cap="none" spc="0" dirty="0" smtClean="0">
                <a:ln w="0">
                  <a:solidFill>
                    <a:schemeClr val="tx1">
                      <a:lumMod val="50000"/>
                      <a:lumOff val="50000"/>
                    </a:schemeClr>
                  </a:solidFill>
                </a:ln>
                <a:solidFill>
                  <a:srgbClr val="00B0F0"/>
                </a:solidFill>
                <a:effectLst>
                  <a:outerShdw blurRad="38100" dist="19050" dir="2700000" algn="tl" rotWithShape="0">
                    <a:schemeClr val="dk1">
                      <a:alpha val="40000"/>
                    </a:schemeClr>
                  </a:outerShdw>
                </a:effectLst>
              </a:rPr>
              <a:t>.</a:t>
            </a:r>
          </a:p>
          <a:p>
            <a:pPr algn="ctr"/>
            <a:endParaRPr lang="pt-BR" sz="2400" b="0" cap="none" spc="0" dirty="0" smtClean="0">
              <a:ln w="0">
                <a:solidFill>
                  <a:schemeClr val="tx1">
                    <a:lumMod val="50000"/>
                    <a:lumOff val="50000"/>
                  </a:schemeClr>
                </a:solidFill>
              </a:ln>
              <a:solidFill>
                <a:srgbClr val="00B0F0"/>
              </a:solidFill>
              <a:effectLst>
                <a:outerShdw blurRad="38100" dist="19050" dir="2700000" algn="tl" rotWithShape="0">
                  <a:schemeClr val="dk1">
                    <a:alpha val="40000"/>
                  </a:schemeClr>
                </a:outerShdw>
              </a:effectLst>
            </a:endParaRPr>
          </a:p>
          <a:p>
            <a:pPr algn="ctr"/>
            <a:r>
              <a:rPr lang="pt-BR" sz="2400" dirty="0" smtClean="0">
                <a:ln w="0">
                  <a:solidFill>
                    <a:schemeClr val="tx1">
                      <a:lumMod val="50000"/>
                      <a:lumOff val="50000"/>
                    </a:schemeClr>
                  </a:solidFill>
                </a:ln>
                <a:solidFill>
                  <a:srgbClr val="00B0F0"/>
                </a:solidFill>
                <a:effectLst>
                  <a:outerShdw blurRad="38100" dist="19050" dir="2700000" algn="tl" rotWithShape="0">
                    <a:schemeClr val="dk1">
                      <a:alpha val="40000"/>
                    </a:schemeClr>
                  </a:outerShdw>
                </a:effectLst>
              </a:rPr>
              <a:t>33. ... na Liturgia Deus fala a Seu povo, e Cristo continua a anunciar o Evangelho</a:t>
            </a:r>
            <a:r>
              <a:rPr lang="pt-BR" sz="2600" dirty="0" smtClean="0">
                <a:ln w="0">
                  <a:solidFill>
                    <a:schemeClr val="tx1">
                      <a:lumMod val="50000"/>
                      <a:lumOff val="50000"/>
                    </a:schemeClr>
                  </a:solidFill>
                </a:ln>
                <a:solidFill>
                  <a:srgbClr val="00B0F0"/>
                </a:solidFill>
                <a:effectLst>
                  <a:outerShdw blurRad="38100" dist="19050" dir="2700000" algn="tl" rotWithShape="0">
                    <a:schemeClr val="dk1">
                      <a:alpha val="40000"/>
                    </a:schemeClr>
                  </a:outerShdw>
                </a:effectLst>
              </a:rPr>
              <a:t>.</a:t>
            </a:r>
            <a:endParaRPr lang="pt-BR" sz="2600" b="0" cap="none" spc="0" dirty="0">
              <a:ln w="0">
                <a:solidFill>
                  <a:schemeClr val="tx1">
                    <a:lumMod val="50000"/>
                    <a:lumOff val="50000"/>
                  </a:schemeClr>
                </a:solidFill>
              </a:ln>
              <a:solidFill>
                <a:srgbClr val="00B0F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9921995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4" y="154878"/>
            <a:ext cx="10364451" cy="1596177"/>
          </a:xfrm>
        </p:spPr>
        <p:txBody>
          <a:bodyPr/>
          <a:lstStyle/>
          <a:p>
            <a:r>
              <a:rPr lang="pt-BR" dirty="0">
                <a:latin typeface="Arial Black" panose="020B0A04020102020204" pitchFamily="34" charset="0"/>
              </a:rPr>
              <a:t>MISTAGOGIA DA LITURGIA DA PALAVRA</a:t>
            </a:r>
            <a:endParaRPr lang="pt-BR" dirty="0"/>
          </a:p>
        </p:txBody>
      </p:sp>
      <p:sp>
        <p:nvSpPr>
          <p:cNvPr id="3" name="Espaço Reservado para Conteúdo 2"/>
          <p:cNvSpPr>
            <a:spLocks noGrp="1"/>
          </p:cNvSpPr>
          <p:nvPr>
            <p:ph sz="quarter" idx="13"/>
          </p:nvPr>
        </p:nvSpPr>
        <p:spPr>
          <a:xfrm>
            <a:off x="913774" y="1532586"/>
            <a:ext cx="10363826" cy="4258613"/>
          </a:xfrm>
        </p:spPr>
        <p:txBody>
          <a:bodyPr>
            <a:noAutofit/>
          </a:bodyPr>
          <a:lstStyle/>
          <a:p>
            <a:pPr algn="just"/>
            <a:r>
              <a:rPr lang="pt-BR" dirty="0" smtClean="0"/>
              <a:t>A igreja assim revela firmeza no crer e inteligência no compreender que toda vez que, na liturgia, se leem as escrituras é cristo mesmo que fala, anunciando ainda seu evangelho.</a:t>
            </a:r>
          </a:p>
          <a:p>
            <a:pPr algn="just"/>
            <a:r>
              <a:rPr lang="pt-BR" dirty="0" err="1" smtClean="0"/>
              <a:t>Lc</a:t>
            </a:r>
            <a:r>
              <a:rPr lang="pt-BR" dirty="0" smtClean="0"/>
              <a:t> 4, 16-21 e Ne 8,1-12</a:t>
            </a:r>
          </a:p>
          <a:p>
            <a:pPr marL="0" indent="0" algn="just">
              <a:buNone/>
            </a:pPr>
            <a:r>
              <a:rPr lang="pt-BR" dirty="0" smtClean="0"/>
              <a:t>A leitura de </a:t>
            </a:r>
            <a:r>
              <a:rPr lang="pt-BR" dirty="0" err="1" smtClean="0"/>
              <a:t>isaías</a:t>
            </a:r>
            <a:r>
              <a:rPr lang="pt-BR" dirty="0" smtClean="0"/>
              <a:t>, feita por jesus na sinagoga de Nazaré, será a página bíblica de referência que nos remeterá para a solene leitura do livro da lei, realizada pelo escriba Esdras em Jerusalém. Estes dois relatos bíblicos em questão são compostos por três elementos fundamentais: 1. a </a:t>
            </a:r>
            <a:r>
              <a:rPr lang="pt-BR" dirty="0" smtClean="0">
                <a:solidFill>
                  <a:srgbClr val="FF0000"/>
                </a:solidFill>
              </a:rPr>
              <a:t>comunidade</a:t>
            </a:r>
            <a:r>
              <a:rPr lang="pt-BR" dirty="0" smtClean="0"/>
              <a:t> reunida em assembleia; 2. o </a:t>
            </a:r>
            <a:r>
              <a:rPr lang="pt-BR" dirty="0" smtClean="0">
                <a:solidFill>
                  <a:srgbClr val="FF0000"/>
                </a:solidFill>
              </a:rPr>
              <a:t>livro</a:t>
            </a:r>
            <a:r>
              <a:rPr lang="pt-BR" dirty="0" smtClean="0"/>
              <a:t> </a:t>
            </a:r>
            <a:r>
              <a:rPr lang="pt-BR" dirty="0" smtClean="0">
                <a:solidFill>
                  <a:srgbClr val="FF0000"/>
                </a:solidFill>
              </a:rPr>
              <a:t>das escrituras </a:t>
            </a:r>
            <a:r>
              <a:rPr lang="pt-BR" dirty="0" smtClean="0"/>
              <a:t>canônicas; 3. o </a:t>
            </a:r>
            <a:r>
              <a:rPr lang="pt-BR" dirty="0" smtClean="0">
                <a:solidFill>
                  <a:srgbClr val="FF0000"/>
                </a:solidFill>
              </a:rPr>
              <a:t>leitor</a:t>
            </a:r>
            <a:r>
              <a:rPr lang="pt-BR" dirty="0" smtClean="0"/>
              <a:t> que proclama a palavra.</a:t>
            </a:r>
          </a:p>
          <a:p>
            <a:pPr marL="0" indent="0" algn="just">
              <a:buNone/>
            </a:pPr>
            <a:r>
              <a:rPr lang="pt-BR" dirty="0"/>
              <a:t>Em cada liturgia da palavra se realiza a interação entre comunidade , escrituras e voz do leitor. Através desta interação, a palavra de deus se torna evento, acontece de modo eficaz.</a:t>
            </a:r>
          </a:p>
          <a:p>
            <a:pPr marL="0" indent="0" algn="just">
              <a:buNone/>
            </a:pPr>
            <a:endParaRPr lang="pt-BR" dirty="0"/>
          </a:p>
        </p:txBody>
      </p:sp>
    </p:spTree>
    <p:extLst>
      <p:ext uri="{BB962C8B-B14F-4D97-AF65-F5344CB8AC3E}">
        <p14:creationId xmlns:p14="http://schemas.microsoft.com/office/powerpoint/2010/main" val="170712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4" y="154878"/>
            <a:ext cx="10364451" cy="1596177"/>
          </a:xfrm>
        </p:spPr>
        <p:txBody>
          <a:bodyPr/>
          <a:lstStyle/>
          <a:p>
            <a:r>
              <a:rPr lang="pt-BR" dirty="0">
                <a:latin typeface="Arial Black" panose="020B0A04020102020204" pitchFamily="34" charset="0"/>
              </a:rPr>
              <a:t>MISTAGOGIA DA LITURGIA DA PALAVRA</a:t>
            </a:r>
            <a:endParaRPr lang="pt-BR" dirty="0"/>
          </a:p>
        </p:txBody>
      </p:sp>
      <p:sp>
        <p:nvSpPr>
          <p:cNvPr id="3" name="Espaço Reservado para Conteúdo 2"/>
          <p:cNvSpPr>
            <a:spLocks noGrp="1"/>
          </p:cNvSpPr>
          <p:nvPr>
            <p:ph sz="quarter" idx="13"/>
          </p:nvPr>
        </p:nvSpPr>
        <p:spPr>
          <a:xfrm>
            <a:off x="913774" y="1854558"/>
            <a:ext cx="10363826" cy="3936641"/>
          </a:xfrm>
        </p:spPr>
        <p:txBody>
          <a:bodyPr>
            <a:normAutofit lnSpcReduction="10000"/>
          </a:bodyPr>
          <a:lstStyle/>
          <a:p>
            <a:r>
              <a:rPr lang="pt-BR" b="1" dirty="0" smtClean="0">
                <a:latin typeface="Arial Black" panose="020B0A04020102020204" pitchFamily="34" charset="0"/>
              </a:rPr>
              <a:t>A comunidade reunida para a escuta</a:t>
            </a:r>
          </a:p>
          <a:p>
            <a:pPr marL="0" indent="0">
              <a:buNone/>
            </a:pPr>
            <a:r>
              <a:rPr lang="pt-BR" i="1" dirty="0" smtClean="0"/>
              <a:t>“jesus, segundo seu costume, entrou, num dia de sábado, na sinagoga.”</a:t>
            </a:r>
          </a:p>
          <a:p>
            <a:pPr marL="0" indent="0">
              <a:buNone/>
            </a:pPr>
            <a:r>
              <a:rPr lang="pt-BR" dirty="0" smtClean="0"/>
              <a:t>entrar na sinagoga para jesus não significou simplesmente fazer o ingresso num edifício de culto, mas se unir a uma comunidade reunida em assembleia litúrgica.</a:t>
            </a:r>
          </a:p>
          <a:p>
            <a:pPr marL="0" indent="0">
              <a:buNone/>
            </a:pPr>
            <a:r>
              <a:rPr lang="pt-BR" dirty="0" smtClean="0"/>
              <a:t>A comunidade precede as escrituras, porque antes da bíblia existe o povo da bíblia. Primeiro existe a experiência de fé dos fiéis, que reconhecem e confessam a obra </a:t>
            </a:r>
            <a:r>
              <a:rPr lang="pt-BR" dirty="0" err="1" smtClean="0"/>
              <a:t>salvífica</a:t>
            </a:r>
            <a:r>
              <a:rPr lang="pt-BR" dirty="0" smtClean="0"/>
              <a:t> de deus, e depois existem as escrituras, porque a comunidade dos que  creem, precede e é fundamento dos livros das escrituras</a:t>
            </a:r>
            <a:endParaRPr lang="pt-BR" dirty="0"/>
          </a:p>
        </p:txBody>
      </p:sp>
    </p:spTree>
    <p:extLst>
      <p:ext uri="{BB962C8B-B14F-4D97-AF65-F5344CB8AC3E}">
        <p14:creationId xmlns:p14="http://schemas.microsoft.com/office/powerpoint/2010/main" val="6117822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4" y="154878"/>
            <a:ext cx="10364451" cy="1596177"/>
          </a:xfrm>
        </p:spPr>
        <p:txBody>
          <a:bodyPr/>
          <a:lstStyle/>
          <a:p>
            <a:r>
              <a:rPr lang="pt-BR" dirty="0">
                <a:latin typeface="Arial Black" panose="020B0A04020102020204" pitchFamily="34" charset="0"/>
              </a:rPr>
              <a:t>MISTAGOGIA DA LITURGIA DA PALAVRA</a:t>
            </a:r>
            <a:endParaRPr lang="pt-BR" dirty="0"/>
          </a:p>
        </p:txBody>
      </p:sp>
      <p:sp>
        <p:nvSpPr>
          <p:cNvPr id="3" name="Espaço Reservado para Conteúdo 2"/>
          <p:cNvSpPr>
            <a:spLocks noGrp="1"/>
          </p:cNvSpPr>
          <p:nvPr>
            <p:ph sz="quarter" idx="13"/>
          </p:nvPr>
        </p:nvSpPr>
        <p:spPr>
          <a:xfrm>
            <a:off x="913774" y="1558344"/>
            <a:ext cx="10363826" cy="4919729"/>
          </a:xfrm>
        </p:spPr>
        <p:txBody>
          <a:bodyPr>
            <a:noAutofit/>
          </a:bodyPr>
          <a:lstStyle/>
          <a:p>
            <a:r>
              <a:rPr lang="pt-BR" sz="3200" b="1" dirty="0" smtClean="0">
                <a:latin typeface="Arial Black" panose="020B0A04020102020204" pitchFamily="34" charset="0"/>
              </a:rPr>
              <a:t>O livro das escrituras</a:t>
            </a:r>
          </a:p>
          <a:p>
            <a:pPr marL="0" indent="0">
              <a:buNone/>
            </a:pPr>
            <a:r>
              <a:rPr lang="pt-BR" sz="2800" i="1" dirty="0" smtClean="0"/>
              <a:t>“jesus levantou-se para fazer a leitura. Deram-lhe o rolo do profeta </a:t>
            </a:r>
            <a:r>
              <a:rPr lang="pt-BR" sz="2800" i="1" dirty="0" err="1" smtClean="0"/>
              <a:t>isaías</a:t>
            </a:r>
            <a:r>
              <a:rPr lang="pt-BR" sz="2800" i="1" dirty="0" smtClean="0"/>
              <a:t>. Abriu o rolo...” </a:t>
            </a:r>
            <a:r>
              <a:rPr lang="pt-BR" sz="2800" dirty="0" smtClean="0"/>
              <a:t>(</a:t>
            </a:r>
            <a:r>
              <a:rPr lang="pt-BR" sz="2800" dirty="0" err="1" smtClean="0"/>
              <a:t>lc</a:t>
            </a:r>
            <a:r>
              <a:rPr lang="pt-BR" sz="2800" dirty="0" smtClean="0"/>
              <a:t> 4,16-17)</a:t>
            </a:r>
          </a:p>
          <a:p>
            <a:pPr marL="0" indent="0">
              <a:buNone/>
            </a:pPr>
            <a:r>
              <a:rPr lang="pt-BR" sz="2800" dirty="0" smtClean="0"/>
              <a:t>Como prevê a liturgia </a:t>
            </a:r>
            <a:r>
              <a:rPr lang="pt-BR" sz="2800" dirty="0" err="1" smtClean="0"/>
              <a:t>sinagogal</a:t>
            </a:r>
            <a:r>
              <a:rPr lang="pt-BR" sz="2800" dirty="0" smtClean="0"/>
              <a:t> o rolo é dado ao leitor Jesus para que o leia diante da comunidade. O servente o entrega em suas mãos, porque não é de sua propriedade; por isso, terminada a leitura, diz o texto...</a:t>
            </a:r>
          </a:p>
        </p:txBody>
      </p:sp>
    </p:spTree>
    <p:extLst>
      <p:ext uri="{BB962C8B-B14F-4D97-AF65-F5344CB8AC3E}">
        <p14:creationId xmlns:p14="http://schemas.microsoft.com/office/powerpoint/2010/main" val="63666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4" y="154878"/>
            <a:ext cx="10364451" cy="1596177"/>
          </a:xfrm>
        </p:spPr>
        <p:txBody>
          <a:bodyPr/>
          <a:lstStyle/>
          <a:p>
            <a:r>
              <a:rPr lang="pt-BR" dirty="0">
                <a:latin typeface="Arial Black" panose="020B0A04020102020204" pitchFamily="34" charset="0"/>
              </a:rPr>
              <a:t>MISTAGOGIA DA LITURGIA DA PALAVRA</a:t>
            </a:r>
            <a:endParaRPr lang="pt-BR" dirty="0"/>
          </a:p>
        </p:txBody>
      </p:sp>
      <p:sp>
        <p:nvSpPr>
          <p:cNvPr id="3" name="Espaço Reservado para Conteúdo 2"/>
          <p:cNvSpPr>
            <a:spLocks noGrp="1"/>
          </p:cNvSpPr>
          <p:nvPr>
            <p:ph sz="quarter" idx="13"/>
          </p:nvPr>
        </p:nvSpPr>
        <p:spPr>
          <a:xfrm>
            <a:off x="913774" y="1390918"/>
            <a:ext cx="10363826" cy="5280338"/>
          </a:xfrm>
        </p:spPr>
        <p:txBody>
          <a:bodyPr>
            <a:normAutofit fontScale="85000" lnSpcReduction="10000"/>
          </a:bodyPr>
          <a:lstStyle/>
          <a:p>
            <a:pPr marL="0" indent="0">
              <a:buNone/>
            </a:pPr>
            <a:r>
              <a:rPr lang="pt-BR" sz="2800" i="1" dirty="0"/>
              <a:t>“jesus fechou o livro, entregou-o ao ajudante...” </a:t>
            </a:r>
            <a:r>
              <a:rPr lang="pt-BR" sz="2800" dirty="0"/>
              <a:t>(</a:t>
            </a:r>
            <a:r>
              <a:rPr lang="pt-BR" sz="2800" dirty="0" err="1"/>
              <a:t>lc</a:t>
            </a:r>
            <a:r>
              <a:rPr lang="pt-BR" sz="2800" dirty="0"/>
              <a:t> 4,20)</a:t>
            </a:r>
          </a:p>
          <a:p>
            <a:pPr marL="0" indent="0" algn="just">
              <a:buNone/>
            </a:pPr>
            <a:r>
              <a:rPr lang="pt-BR" sz="2800" dirty="0"/>
              <a:t>O rolo não é seu, mas da comunidade, dela o recebe e a ela o devolve, porque a comunidade é a sua única guardiã autorizada. Também nas assembleias litúrgicas cristãs, o leitor recebe da igreja o livro contendo os textos canônicos para serem </a:t>
            </a:r>
            <a:r>
              <a:rPr lang="pt-BR" sz="2800" dirty="0" smtClean="0"/>
              <a:t>lidos. Não é do leitor, mas da igreja que, colocando-o sobre o </a:t>
            </a:r>
            <a:r>
              <a:rPr lang="pt-BR" sz="2800" dirty="0" err="1" smtClean="0"/>
              <a:t>ambão</a:t>
            </a:r>
            <a:r>
              <a:rPr lang="pt-BR" sz="2800" dirty="0" smtClean="0"/>
              <a:t>, idealmente o entrega em suas mãos. Terminada a leitura, o leitor não leva o livro consigo embora, mas o deixa na assembleia, porque o livro é da comunidade que o guarda como aquilo que, ao lado da eucaristia, tem de mais precioso.</a:t>
            </a:r>
            <a:endParaRPr lang="pt-BR" sz="2800" dirty="0"/>
          </a:p>
          <a:p>
            <a:endParaRPr lang="pt-BR" dirty="0"/>
          </a:p>
        </p:txBody>
      </p:sp>
    </p:spTree>
    <p:extLst>
      <p:ext uri="{BB962C8B-B14F-4D97-AF65-F5344CB8AC3E}">
        <p14:creationId xmlns:p14="http://schemas.microsoft.com/office/powerpoint/2010/main" val="24486441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9984362-F5A3-4EC3-9EC6-8EF30E18F86D}"/>
              </a:ext>
            </a:extLst>
          </p:cNvPr>
          <p:cNvSpPr>
            <a:spLocks noGrp="1"/>
          </p:cNvSpPr>
          <p:nvPr>
            <p:ph type="title"/>
          </p:nvPr>
        </p:nvSpPr>
        <p:spPr>
          <a:xfrm>
            <a:off x="913775" y="618517"/>
            <a:ext cx="5182225" cy="1596177"/>
          </a:xfrm>
        </p:spPr>
        <p:txBody>
          <a:bodyPr>
            <a:normAutofit/>
          </a:bodyPr>
          <a:lstStyle/>
          <a:p>
            <a:r>
              <a:rPr lang="pt-BR" sz="5400" dirty="0">
                <a:latin typeface="Arial Black" panose="020B0A04020102020204" pitchFamily="34" charset="0"/>
              </a:rPr>
              <a:t>LITURGIA...</a:t>
            </a:r>
          </a:p>
        </p:txBody>
      </p:sp>
      <p:sp>
        <p:nvSpPr>
          <p:cNvPr id="3" name="Espaço Reservado para Conteúdo 2">
            <a:extLst>
              <a:ext uri="{FF2B5EF4-FFF2-40B4-BE49-F238E27FC236}">
                <a16:creationId xmlns="" xmlns:a16="http://schemas.microsoft.com/office/drawing/2014/main" id="{B27844EB-BCF8-43F6-B9A0-935CF739F06D}"/>
              </a:ext>
            </a:extLst>
          </p:cNvPr>
          <p:cNvSpPr>
            <a:spLocks noGrp="1"/>
          </p:cNvSpPr>
          <p:nvPr>
            <p:ph sz="quarter" idx="13"/>
          </p:nvPr>
        </p:nvSpPr>
        <p:spPr>
          <a:xfrm>
            <a:off x="237913" y="2214694"/>
            <a:ext cx="7170052" cy="3424107"/>
          </a:xfrm>
        </p:spPr>
        <p:txBody>
          <a:bodyPr>
            <a:noAutofit/>
          </a:bodyPr>
          <a:lstStyle/>
          <a:p>
            <a:pPr algn="just"/>
            <a:r>
              <a:rPr lang="pt-BR" sz="3200" cap="none" dirty="0"/>
              <a:t>“... o exercício do múnus sacerdotal de Jesus Cristo, no qual, mediante sinais sensíveis, é significada e, de modo peculiar a cada sinal, realizada a santificação do homem; e é exercido o culto público integral pelo corpo místico de Cristo, Cabeça e membros”. (SC 7)</a:t>
            </a:r>
          </a:p>
        </p:txBody>
      </p:sp>
      <p:pic>
        <p:nvPicPr>
          <p:cNvPr id="4" name="Imagem 3">
            <a:extLst>
              <a:ext uri="{FF2B5EF4-FFF2-40B4-BE49-F238E27FC236}">
                <a16:creationId xmlns="" xmlns:a16="http://schemas.microsoft.com/office/drawing/2014/main" id="{C493A31D-271E-4338-B592-3C32083F5A13}"/>
              </a:ext>
            </a:extLst>
          </p:cNvPr>
          <p:cNvPicPr>
            <a:picLocks noChangeAspect="1"/>
          </p:cNvPicPr>
          <p:nvPr/>
        </p:nvPicPr>
        <p:blipFill>
          <a:blip r:embed="rId2"/>
          <a:stretch>
            <a:fillRect/>
          </a:stretch>
        </p:blipFill>
        <p:spPr>
          <a:xfrm>
            <a:off x="7715250" y="1066801"/>
            <a:ext cx="4476750" cy="4381500"/>
          </a:xfrm>
          <a:prstGeom prst="rect">
            <a:avLst/>
          </a:prstGeom>
        </p:spPr>
      </p:pic>
    </p:spTree>
    <p:extLst>
      <p:ext uri="{BB962C8B-B14F-4D97-AF65-F5344CB8AC3E}">
        <p14:creationId xmlns:p14="http://schemas.microsoft.com/office/powerpoint/2010/main" val="362055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4" y="154878"/>
            <a:ext cx="10364451" cy="1596177"/>
          </a:xfrm>
        </p:spPr>
        <p:txBody>
          <a:bodyPr/>
          <a:lstStyle/>
          <a:p>
            <a:r>
              <a:rPr lang="pt-BR" dirty="0">
                <a:latin typeface="Arial Black" panose="020B0A04020102020204" pitchFamily="34" charset="0"/>
              </a:rPr>
              <a:t>MISTAGOGIA DA LITURGIA DA PALAVRA</a:t>
            </a:r>
            <a:endParaRPr lang="pt-BR" dirty="0"/>
          </a:p>
        </p:txBody>
      </p:sp>
      <p:sp>
        <p:nvSpPr>
          <p:cNvPr id="3" name="Espaço Reservado para Conteúdo 2"/>
          <p:cNvSpPr>
            <a:spLocks noGrp="1"/>
          </p:cNvSpPr>
          <p:nvPr>
            <p:ph sz="quarter" idx="13"/>
          </p:nvPr>
        </p:nvSpPr>
        <p:spPr/>
        <p:txBody>
          <a:bodyPr/>
          <a:lstStyle/>
          <a:p>
            <a:r>
              <a:rPr lang="pt-BR" dirty="0" smtClean="0"/>
              <a:t>Outro dado simples, mas significativo...</a:t>
            </a:r>
          </a:p>
          <a:p>
            <a:pPr marL="0" indent="0">
              <a:buNone/>
            </a:pPr>
            <a:r>
              <a:rPr lang="pt-BR" dirty="0" smtClean="0"/>
              <a:t>Não é dada a jesus a possibilidade da escolha do texto a ser proclamado, mas ele lê o texto que o lecionário </a:t>
            </a:r>
            <a:r>
              <a:rPr lang="pt-BR" dirty="0" err="1" smtClean="0"/>
              <a:t>sinagogal</a:t>
            </a:r>
            <a:r>
              <a:rPr lang="pt-BR" dirty="0" smtClean="0"/>
              <a:t> previa para aquele sábado. Do mesmo modo, o leitor que, na liturgia cristã, recebe da igreja o livro do lecionário, não escolhe o texto a seu gosto, mas lê o que a igreja estabeleceu, no lecionário, para aquele dia.</a:t>
            </a:r>
            <a:endParaRPr lang="pt-BR" dirty="0"/>
          </a:p>
        </p:txBody>
      </p:sp>
    </p:spTree>
    <p:extLst>
      <p:ext uri="{BB962C8B-B14F-4D97-AF65-F5344CB8AC3E}">
        <p14:creationId xmlns:p14="http://schemas.microsoft.com/office/powerpoint/2010/main" val="100777050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4" y="154878"/>
            <a:ext cx="10364451" cy="1596177"/>
          </a:xfrm>
        </p:spPr>
        <p:txBody>
          <a:bodyPr/>
          <a:lstStyle/>
          <a:p>
            <a:r>
              <a:rPr lang="pt-BR" dirty="0">
                <a:latin typeface="Arial Black" panose="020B0A04020102020204" pitchFamily="34" charset="0"/>
              </a:rPr>
              <a:t>MISTAGOGIA DA LITURGIA DA PALAVRA</a:t>
            </a:r>
            <a:endParaRPr lang="pt-BR" dirty="0"/>
          </a:p>
        </p:txBody>
      </p:sp>
      <p:sp>
        <p:nvSpPr>
          <p:cNvPr id="3" name="Espaço Reservado para Conteúdo 2"/>
          <p:cNvSpPr>
            <a:spLocks noGrp="1"/>
          </p:cNvSpPr>
          <p:nvPr>
            <p:ph sz="quarter" idx="13"/>
          </p:nvPr>
        </p:nvSpPr>
        <p:spPr/>
        <p:txBody>
          <a:bodyPr>
            <a:normAutofit/>
          </a:bodyPr>
          <a:lstStyle/>
          <a:p>
            <a:r>
              <a:rPr lang="pt-BR" sz="2400" dirty="0" smtClean="0">
                <a:latin typeface="Arial Black" panose="020B0A04020102020204" pitchFamily="34" charset="0"/>
              </a:rPr>
              <a:t> a voz do leitor...</a:t>
            </a:r>
          </a:p>
          <a:p>
            <a:pPr marL="0" indent="0">
              <a:buNone/>
            </a:pPr>
            <a:r>
              <a:rPr lang="pt-BR" sz="2400" dirty="0" smtClean="0"/>
              <a:t>Abrir o livro e partir </a:t>
            </a:r>
            <a:r>
              <a:rPr lang="pt-BR" sz="2400" smtClean="0"/>
              <a:t>o pão...</a:t>
            </a:r>
            <a:endParaRPr lang="pt-BR" sz="2400" dirty="0"/>
          </a:p>
        </p:txBody>
      </p:sp>
    </p:spTree>
    <p:extLst>
      <p:ext uri="{BB962C8B-B14F-4D97-AF65-F5344CB8AC3E}">
        <p14:creationId xmlns:p14="http://schemas.microsoft.com/office/powerpoint/2010/main" val="137585051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89267AAC-407C-42D3-A457-0B985587C351}"/>
              </a:ext>
            </a:extLst>
          </p:cNvPr>
          <p:cNvSpPr>
            <a:spLocks noGrp="1"/>
          </p:cNvSpPr>
          <p:nvPr>
            <p:ph sz="quarter" idx="13"/>
          </p:nvPr>
        </p:nvSpPr>
        <p:spPr/>
        <p:txBody>
          <a:bodyPr/>
          <a:lstStyle/>
          <a:p>
            <a:endParaRPr lang="pt-BR" dirty="0"/>
          </a:p>
        </p:txBody>
      </p:sp>
      <p:sp>
        <p:nvSpPr>
          <p:cNvPr id="4" name="Título 3"/>
          <p:cNvSpPr>
            <a:spLocks noGrp="1"/>
          </p:cNvSpPr>
          <p:nvPr>
            <p:ph type="title"/>
          </p:nvPr>
        </p:nvSpPr>
        <p:spPr/>
        <p:txBody>
          <a:bodyPr/>
          <a:lstStyle/>
          <a:p>
            <a:endParaRPr lang="pt-BR"/>
          </a:p>
        </p:txBody>
      </p:sp>
      <p:pic>
        <p:nvPicPr>
          <p:cNvPr id="5" name="Imagem 4"/>
          <p:cNvPicPr>
            <a:picLocks noChangeAspect="1"/>
          </p:cNvPicPr>
          <p:nvPr/>
        </p:nvPicPr>
        <p:blipFill>
          <a:blip r:embed="rId2"/>
          <a:stretch>
            <a:fillRect/>
          </a:stretch>
        </p:blipFill>
        <p:spPr>
          <a:xfrm>
            <a:off x="5074" y="0"/>
            <a:ext cx="12186925" cy="6858000"/>
          </a:xfrm>
          <a:prstGeom prst="rect">
            <a:avLst/>
          </a:prstGeom>
        </p:spPr>
      </p:pic>
    </p:spTree>
    <p:extLst>
      <p:ext uri="{BB962C8B-B14F-4D97-AF65-F5344CB8AC3E}">
        <p14:creationId xmlns:p14="http://schemas.microsoft.com/office/powerpoint/2010/main" val="25739126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7C7DDA9-EDF5-49CE-8191-0B53A589AE3A}"/>
              </a:ext>
            </a:extLst>
          </p:cNvPr>
          <p:cNvSpPr>
            <a:spLocks noGrp="1"/>
          </p:cNvSpPr>
          <p:nvPr>
            <p:ph type="title"/>
          </p:nvPr>
        </p:nvSpPr>
        <p:spPr/>
        <p:txBody>
          <a:bodyPr/>
          <a:lstStyle/>
          <a:p>
            <a:endParaRPr lang="pt-BR"/>
          </a:p>
        </p:txBody>
      </p:sp>
      <p:pic>
        <p:nvPicPr>
          <p:cNvPr id="7" name="Espaço Reservado para Conteúdo 6">
            <a:extLst>
              <a:ext uri="{FF2B5EF4-FFF2-40B4-BE49-F238E27FC236}">
                <a16:creationId xmlns="" xmlns:a16="http://schemas.microsoft.com/office/drawing/2014/main" id="{284BCC70-F71F-4883-8340-0D39860BCAFF}"/>
              </a:ext>
            </a:extLst>
          </p:cNvPr>
          <p:cNvPicPr>
            <a:picLocks noGrp="1" noChangeAspect="1"/>
          </p:cNvPicPr>
          <p:nvPr>
            <p:ph sz="quarter" idx="13"/>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28053777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9BB36DD-08D2-401B-8250-89F7E3B43B2A}"/>
              </a:ext>
            </a:extLst>
          </p:cNvPr>
          <p:cNvSpPr>
            <a:spLocks noGrp="1"/>
          </p:cNvSpPr>
          <p:nvPr>
            <p:ph type="title"/>
          </p:nvPr>
        </p:nvSpPr>
        <p:spPr>
          <a:xfrm>
            <a:off x="1459685" y="695924"/>
            <a:ext cx="6469665" cy="1037230"/>
          </a:xfrm>
        </p:spPr>
        <p:txBody>
          <a:bodyPr/>
          <a:lstStyle/>
          <a:p>
            <a:r>
              <a:rPr lang="pt-BR" dirty="0">
                <a:effectLst>
                  <a:outerShdw blurRad="38100" dist="38100" dir="2700000" algn="tl">
                    <a:srgbClr val="000000">
                      <a:alpha val="43137"/>
                    </a:srgbClr>
                  </a:outerShdw>
                </a:effectLst>
                <a:latin typeface="Arial Black" panose="020B0A04020102020204" pitchFamily="34" charset="0"/>
              </a:rPr>
              <a:t>Tipos de ministérios:</a:t>
            </a:r>
          </a:p>
        </p:txBody>
      </p:sp>
      <p:pic>
        <p:nvPicPr>
          <p:cNvPr id="4" name="Espaço Reservado para Conteúdo 3">
            <a:extLst>
              <a:ext uri="{FF2B5EF4-FFF2-40B4-BE49-F238E27FC236}">
                <a16:creationId xmlns="" xmlns:a16="http://schemas.microsoft.com/office/drawing/2014/main" id="{DDEAFAE0-458F-4CCF-8BE1-5C0CB0CF5924}"/>
              </a:ext>
            </a:extLst>
          </p:cNvPr>
          <p:cNvPicPr>
            <a:picLocks noGrp="1" noChangeAspect="1"/>
          </p:cNvPicPr>
          <p:nvPr>
            <p:ph sz="quarter" idx="13"/>
          </p:nvPr>
        </p:nvPicPr>
        <p:blipFill>
          <a:blip r:embed="rId2"/>
          <a:stretch>
            <a:fillRect/>
          </a:stretch>
        </p:blipFill>
        <p:spPr>
          <a:xfrm>
            <a:off x="8366078" y="912718"/>
            <a:ext cx="3287744" cy="4782947"/>
          </a:xfrm>
          <a:prstGeom prst="rect">
            <a:avLst/>
          </a:prstGeom>
        </p:spPr>
      </p:pic>
      <p:sp>
        <p:nvSpPr>
          <p:cNvPr id="5" name="CaixaDeTexto 4">
            <a:extLst>
              <a:ext uri="{FF2B5EF4-FFF2-40B4-BE49-F238E27FC236}">
                <a16:creationId xmlns="" xmlns:a16="http://schemas.microsoft.com/office/drawing/2014/main" id="{E602656A-1CB2-41BD-BA05-E6BD4CD9E404}"/>
              </a:ext>
            </a:extLst>
          </p:cNvPr>
          <p:cNvSpPr txBox="1"/>
          <p:nvPr/>
        </p:nvSpPr>
        <p:spPr>
          <a:xfrm>
            <a:off x="1022956" y="2104031"/>
            <a:ext cx="6469665" cy="3539430"/>
          </a:xfrm>
          <a:prstGeom prst="rect">
            <a:avLst/>
          </a:prstGeom>
          <a:noFill/>
        </p:spPr>
        <p:txBody>
          <a:bodyPr wrap="square" rtlCol="0">
            <a:spAutoFit/>
          </a:bodyPr>
          <a:lstStyle/>
          <a:p>
            <a:r>
              <a:rPr lang="pt-BR" sz="3200" dirty="0" err="1">
                <a:latin typeface="Arial Black" panose="020B0A04020102020204" pitchFamily="34" charset="0"/>
              </a:rPr>
              <a:t>Doc</a:t>
            </a:r>
            <a:r>
              <a:rPr lang="pt-BR" sz="3200" dirty="0">
                <a:latin typeface="Arial Black" panose="020B0A04020102020204" pitchFamily="34" charset="0"/>
              </a:rPr>
              <a:t> 62, n. 87 elenca quatro tipos de ministérios:</a:t>
            </a:r>
          </a:p>
          <a:p>
            <a:endParaRPr lang="pt-BR" sz="3200" dirty="0">
              <a:latin typeface="Arial Black" panose="020B0A04020102020204" pitchFamily="34" charset="0"/>
            </a:endParaRPr>
          </a:p>
          <a:p>
            <a:pPr marL="285750" indent="-285750" algn="just">
              <a:buFontTx/>
              <a:buChar char="-"/>
            </a:pPr>
            <a:r>
              <a:rPr lang="pt-BR" sz="3200" dirty="0">
                <a:latin typeface="Arial Black" panose="020B0A04020102020204" pitchFamily="34" charset="0"/>
              </a:rPr>
              <a:t>Reconhecidos</a:t>
            </a:r>
          </a:p>
          <a:p>
            <a:pPr marL="285750" indent="-285750" algn="just">
              <a:buFontTx/>
              <a:buChar char="-"/>
            </a:pPr>
            <a:r>
              <a:rPr lang="pt-BR" sz="3200" dirty="0">
                <a:latin typeface="Arial Black" panose="020B0A04020102020204" pitchFamily="34" charset="0"/>
              </a:rPr>
              <a:t>Confiados</a:t>
            </a:r>
          </a:p>
          <a:p>
            <a:pPr marL="285750" indent="-285750" algn="just">
              <a:buFontTx/>
              <a:buChar char="-"/>
            </a:pPr>
            <a:r>
              <a:rPr lang="pt-BR" sz="3200" dirty="0">
                <a:latin typeface="Arial Black" panose="020B0A04020102020204" pitchFamily="34" charset="0"/>
              </a:rPr>
              <a:t>Instituídos</a:t>
            </a:r>
          </a:p>
          <a:p>
            <a:pPr marL="285750" indent="-285750" algn="just">
              <a:buFontTx/>
              <a:buChar char="-"/>
            </a:pPr>
            <a:r>
              <a:rPr lang="pt-BR" sz="3200" dirty="0">
                <a:latin typeface="Arial Black" panose="020B0A04020102020204" pitchFamily="34" charset="0"/>
              </a:rPr>
              <a:t>Ordenados</a:t>
            </a:r>
          </a:p>
        </p:txBody>
      </p:sp>
    </p:spTree>
    <p:extLst>
      <p:ext uri="{BB962C8B-B14F-4D97-AF65-F5344CB8AC3E}">
        <p14:creationId xmlns:p14="http://schemas.microsoft.com/office/powerpoint/2010/main" val="814563055"/>
      </p:ext>
    </p:extLst>
  </p:cSld>
  <p:clrMapOvr>
    <a:masterClrMapping/>
  </p:clrMapOvr>
  <p:timing>
    <p:tnLst>
      <p:par>
        <p:cTn id="1" dur="indefinite" restart="never" nodeType="tmRoot"/>
      </p:par>
    </p:tnLst>
  </p:timing>
</p:sld>
</file>

<file path=ppt/theme/theme1.xml><?xml version="1.0" encoding="utf-8"?>
<a:theme xmlns:a="http://schemas.openxmlformats.org/drawingml/2006/main" name="Gotícula">
  <a:themeElements>
    <a:clrScheme name="Droplet">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docProps/app.xml><?xml version="1.0" encoding="utf-8"?>
<Properties xmlns="http://schemas.openxmlformats.org/officeDocument/2006/extended-properties" xmlns:vt="http://schemas.openxmlformats.org/officeDocument/2006/docPropsVTypes">
  <Template>TM04033925[[fn=Gotícula]]</Template>
  <TotalTime>1912</TotalTime>
  <Words>3024</Words>
  <Application>Microsoft Office PowerPoint</Application>
  <PresentationFormat>Widescreen</PresentationFormat>
  <Paragraphs>192</Paragraphs>
  <Slides>72</Slides>
  <Notes>0</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72</vt:i4>
      </vt:variant>
    </vt:vector>
  </HeadingPairs>
  <TitlesOfParts>
    <vt:vector size="77" baseType="lpstr">
      <vt:lpstr>Arial</vt:lpstr>
      <vt:lpstr>Arial Black</vt:lpstr>
      <vt:lpstr>Minion Pro</vt:lpstr>
      <vt:lpstr>Tw Cen MT</vt:lpstr>
      <vt:lpstr>Gotícula</vt:lpstr>
      <vt:lpstr>Os ministérios litúrgicos</vt:lpstr>
      <vt:lpstr>MINISTÉRIO...</vt:lpstr>
      <vt:lpstr>Apresentação do PowerPoint</vt:lpstr>
      <vt:lpstr>MINISTÉRIO...</vt:lpstr>
      <vt:lpstr>Apresentação do PowerPoint</vt:lpstr>
      <vt:lpstr>Doc. 62 da CNBB AFIRMA:</vt:lpstr>
      <vt:lpstr>LITURGIA...</vt:lpstr>
      <vt:lpstr>Apresentação do PowerPoint</vt:lpstr>
      <vt:lpstr>Tipos de ministérios:</vt:lpstr>
      <vt:lpstr>Tipos de ministérios:</vt:lpstr>
      <vt:lpstr>Tipos de ministérios:</vt:lpstr>
      <vt:lpstr>Apresentação do PowerPoint</vt:lpstr>
      <vt:lpstr>Tipos de ministérios:</vt:lpstr>
      <vt:lpstr>Tipos de ministérios:</vt:lpstr>
      <vt:lpstr>Recorda ainda o Doc 62, n. 85:</vt:lpstr>
      <vt:lpstr>E o número 86...</vt:lpstr>
      <vt:lpstr>A Ministerialidade presente no missal romano</vt:lpstr>
      <vt:lpstr>A Ministerialidade no missal romano</vt:lpstr>
      <vt:lpstr>A Ministerialidade no missal romano</vt:lpstr>
      <vt:lpstr>Apresentação do PowerPoint</vt:lpstr>
      <vt:lpstr>A redescoberta da dimensão sacramental da liturgia modificou o modo de se pensar o ministros da celebração litúrgica:</vt:lpstr>
      <vt:lpstr>Contudo, temos “sombras” que precisam ser iluminadas</vt:lpstr>
      <vt:lpstr>Apresentação do PowerPoint</vt:lpstr>
      <vt:lpstr>“Vós todos sois o corpo de cristo e, individualmente, sois membros desse corpo”. (1Cor 12,28)</vt:lpstr>
      <vt:lpstr>Apresentação do PowerPoint</vt:lpstr>
      <vt:lpstr>DE FATO...</vt:lpstr>
      <vt:lpstr>É, portanto, indispensável que nossos ministérios deixem transparecer...</vt:lpstr>
      <vt:lpstr>Apresentação do PowerPoint</vt:lpstr>
      <vt:lpstr>Apresentação do PowerPoint</vt:lpstr>
      <vt:lpstr>Apresentação do PowerPoint</vt:lpstr>
      <vt:lpstr>Como estão os ministérios na minha comunidade?</vt:lpstr>
      <vt:lpstr>O que o espírito santo suscita às nossas igrejas para que nossos carismas e ministérios se harmonizem?</vt:lpstr>
      <vt:lpstr>Apresentação do PowerPoint</vt:lpstr>
      <vt:lpstr>Do carisma ao ministério...</vt:lpstr>
      <vt:lpstr>Talento e disponibilidade pessoal devem se configurar com o carisma litúrgico.</vt:lpstr>
      <vt:lpstr>Apresentação do PowerPoint</vt:lpstr>
      <vt:lpstr>Apresentação do PowerPoint</vt:lpstr>
      <vt:lpstr>Apresentação do PowerPoint</vt:lpstr>
      <vt:lpstr>Apresentação do PowerPoint</vt:lpstr>
      <vt:lpstr>Apresentação do PowerPoint</vt:lpstr>
      <vt:lpstr>Assembleia de Medellín (1968) 26 de agosto a 06 de setembro</vt:lpstr>
      <vt:lpstr>Assembleia de Medellín (1968) </vt:lpstr>
      <vt:lpstr>Assembleia de Medellín (1968) </vt:lpstr>
      <vt:lpstr>MISSAL ROMANO</vt:lpstr>
      <vt:lpstr>Instrução Geral do Missal Romano</vt:lpstr>
      <vt:lpstr>Instrução Geral do Missal Romano</vt:lpstr>
      <vt:lpstr>Instrução Geral do Missal Romano</vt:lpstr>
      <vt:lpstr>Instrução Geral do Missal Romano</vt:lpstr>
      <vt:lpstr>Instrução Geral do Missal Romano</vt:lpstr>
      <vt:lpstr>Instrução Geral do Missal Romano</vt:lpstr>
      <vt:lpstr>Instrução Geral do Missal Romano</vt:lpstr>
      <vt:lpstr>Instrução Geral do Missal Romano</vt:lpstr>
      <vt:lpstr>Instrução Geral do Missal Romano</vt:lpstr>
      <vt:lpstr>Instrução Geral do Missal Romano</vt:lpstr>
      <vt:lpstr>Instrução Geral do Missal Romano</vt:lpstr>
      <vt:lpstr>Instrução Geral do Missal Romano</vt:lpstr>
      <vt:lpstr>Instrução Geral do Missal Romano</vt:lpstr>
      <vt:lpstr>Instrução Geral do Missal Romano</vt:lpstr>
      <vt:lpstr>Instrução Geral do Missal Romano</vt:lpstr>
      <vt:lpstr>Instrução Geral do Missal Romano</vt:lpstr>
      <vt:lpstr>Instrução Geral do Missal Romano</vt:lpstr>
      <vt:lpstr>Instrução Geral do Missal Romano</vt:lpstr>
      <vt:lpstr>MISTAGOGIA DA LITURGIA DA PALAVRA</vt:lpstr>
      <vt:lpstr>MISTAGOGIA DA LITURGIA DA PALAVRA</vt:lpstr>
      <vt:lpstr>Apresentação do PowerPoint</vt:lpstr>
      <vt:lpstr>MISTAGOGIA DA LITURGIA DA PALAVRA</vt:lpstr>
      <vt:lpstr>MISTAGOGIA DA LITURGIA DA PALAVRA</vt:lpstr>
      <vt:lpstr>MISTAGOGIA DA LITURGIA DA PALAVRA</vt:lpstr>
      <vt:lpstr>MISTAGOGIA DA LITURGIA DA PALAVRA</vt:lpstr>
      <vt:lpstr>MISTAGOGIA DA LITURGIA DA PALAVRA</vt:lpstr>
      <vt:lpstr>MISTAGOGIA DA LITURGIA DA PALAVRA</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 ministérios litúrgicos</dc:title>
  <dc:creator>Pe. Leonardo José Pinheiro</dc:creator>
  <cp:lastModifiedBy>Alcir</cp:lastModifiedBy>
  <cp:revision>86</cp:revision>
  <dcterms:created xsi:type="dcterms:W3CDTF">2018-09-04T11:51:24Z</dcterms:created>
  <dcterms:modified xsi:type="dcterms:W3CDTF">2019-08-24T15:46:53Z</dcterms:modified>
</cp:coreProperties>
</file>